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78" r:id="rId4"/>
    <p:sldId id="257" r:id="rId5"/>
    <p:sldId id="261" r:id="rId6"/>
    <p:sldId id="262" r:id="rId7"/>
    <p:sldId id="258" r:id="rId8"/>
    <p:sldId id="277" r:id="rId9"/>
    <p:sldId id="259" r:id="rId10"/>
    <p:sldId id="263" r:id="rId11"/>
    <p:sldId id="269" r:id="rId12"/>
    <p:sldId id="266" r:id="rId13"/>
    <p:sldId id="264" r:id="rId14"/>
    <p:sldId id="265" r:id="rId15"/>
    <p:sldId id="276" r:id="rId16"/>
    <p:sldId id="268" r:id="rId17"/>
    <p:sldId id="271" r:id="rId18"/>
    <p:sldId id="272" r:id="rId19"/>
    <p:sldId id="273" r:id="rId20"/>
    <p:sldId id="274" r:id="rId21"/>
    <p:sldId id="275" r:id="rId22"/>
    <p:sldId id="27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6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kaggle.com/datasets/asaniczka/tmdb-movies-dataset-2023-930k-movie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58F92-822A-E83E-57C7-A083AD7AE8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6220" y="761755"/>
            <a:ext cx="10006884" cy="2387600"/>
          </a:xfrm>
        </p:spPr>
        <p:txBody>
          <a:bodyPr>
            <a:normAutofit fontScale="90000"/>
          </a:bodyPr>
          <a:lstStyle/>
          <a:p>
            <a:pPr algn="ctr"/>
            <a:r>
              <a:rPr lang="en-US" u="sng" dirty="0">
                <a:solidFill>
                  <a:schemeClr val="bg2">
                    <a:lumMod val="75000"/>
                  </a:schemeClr>
                </a:solidFill>
              </a:rPr>
              <a:t>Big Data Final Project</a:t>
            </a:r>
            <a:br>
              <a:rPr lang="en-US" dirty="0">
                <a:solidFill>
                  <a:schemeClr val="bg2">
                    <a:lumMod val="75000"/>
                  </a:schemeClr>
                </a:solidFill>
              </a:rPr>
            </a:br>
            <a:br>
              <a:rPr lang="en-US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Topic</a:t>
            </a:r>
            <a:r>
              <a:rPr lang="en-US" b="1" i="0" dirty="0">
                <a:solidFill>
                  <a:schemeClr val="bg2">
                    <a:lumMod val="75000"/>
                  </a:schemeClr>
                </a:solidFill>
                <a:effectLst/>
                <a:latin typeface="Calibri" panose="020F0502020204030204" pitchFamily="34" charset="0"/>
              </a:rPr>
              <a:t> :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QA system on movies dataset </a:t>
            </a:r>
          </a:p>
        </p:txBody>
      </p:sp>
    </p:spTree>
    <p:extLst>
      <p:ext uri="{BB962C8B-B14F-4D97-AF65-F5344CB8AC3E}">
        <p14:creationId xmlns:p14="http://schemas.microsoft.com/office/powerpoint/2010/main" val="1655888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2C113195-43EA-4B6A-B281-C0458D926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1" name="Rectangle 20">
              <a:extLst>
                <a:ext uri="{FF2B5EF4-FFF2-40B4-BE49-F238E27FC236}">
                  <a16:creationId xmlns:a16="http://schemas.microsoft.com/office/drawing/2014/main" id="{27DEAF6E-67FE-4877-B38B-0F2BF78576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F60C980E-E723-46CF-9296-C7BBA4DB8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8D36904-1712-4C81-B063-66E1D4777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40302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5" name="Rectangle 5">
              <a:extLst>
                <a:ext uri="{FF2B5EF4-FFF2-40B4-BE49-F238E27FC236}">
                  <a16:creationId xmlns:a16="http://schemas.microsoft.com/office/drawing/2014/main" id="{BEA28722-E2AF-4D8D-9E59-65B94630A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A279E077-7DAF-4B93-BE2C-98F6B13A1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E78603D6-020D-4269-95E5-2E17499DA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8">
              <a:extLst>
                <a:ext uri="{FF2B5EF4-FFF2-40B4-BE49-F238E27FC236}">
                  <a16:creationId xmlns:a16="http://schemas.microsoft.com/office/drawing/2014/main" id="{CE9500AA-AB8C-4023-967A-11555F0F4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1B716630-BD94-436E-9E9C-5D534092D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4CE6FCD2-8177-4A45-88ED-A2B986102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E32BEED2-100A-48B2-B552-07B54EEC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839DB29D-A8C6-484A-A747-14733D5B3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B1A468B2-ABD1-447D-89DC-7A9CFBBCB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id="{219C1A45-C8B0-48AE-B5A9-A1B40B43B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id="{F2910D68-E982-47F7-A53C-ABA0CB34F7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C4B84BAD-BCB3-4BF2-8A3C-3391BF4AB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522D8CE7-E27B-4BAE-962D-AAC0D66E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1042B4B5-2D6F-405A-A112-D5F96027E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199F606E-DC72-4CAF-AFF2-58FA0121E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C949CB30-1690-4B14-954A-4FA9637C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21">
              <a:extLst>
                <a:ext uri="{FF2B5EF4-FFF2-40B4-BE49-F238E27FC236}">
                  <a16:creationId xmlns:a16="http://schemas.microsoft.com/office/drawing/2014/main" id="{84EE3B4E-AE37-4F27-B6AC-FF20B9BE3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22">
              <a:extLst>
                <a:ext uri="{FF2B5EF4-FFF2-40B4-BE49-F238E27FC236}">
                  <a16:creationId xmlns:a16="http://schemas.microsoft.com/office/drawing/2014/main" id="{798942D8-2074-4A7F-AD65-7564D8C3B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23">
              <a:extLst>
                <a:ext uri="{FF2B5EF4-FFF2-40B4-BE49-F238E27FC236}">
                  <a16:creationId xmlns:a16="http://schemas.microsoft.com/office/drawing/2014/main" id="{D4324684-C1DE-4AF8-B17D-917AD23FE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24">
              <a:extLst>
                <a:ext uri="{FF2B5EF4-FFF2-40B4-BE49-F238E27FC236}">
                  <a16:creationId xmlns:a16="http://schemas.microsoft.com/office/drawing/2014/main" id="{A4C18B6C-86CE-40F9-919C-9490AD3E3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72DB2464-DEE2-4EB2-9FB2-46768EE68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26">
              <a:extLst>
                <a:ext uri="{FF2B5EF4-FFF2-40B4-BE49-F238E27FC236}">
                  <a16:creationId xmlns:a16="http://schemas.microsoft.com/office/drawing/2014/main" id="{56E24DAD-4831-4565-ACE0-E7FDBC654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27">
              <a:extLst>
                <a:ext uri="{FF2B5EF4-FFF2-40B4-BE49-F238E27FC236}">
                  <a16:creationId xmlns:a16="http://schemas.microsoft.com/office/drawing/2014/main" id="{ADB70D91-E74C-433F-9BCD-587B93561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28">
              <a:extLst>
                <a:ext uri="{FF2B5EF4-FFF2-40B4-BE49-F238E27FC236}">
                  <a16:creationId xmlns:a16="http://schemas.microsoft.com/office/drawing/2014/main" id="{E982042F-EEF5-49A7-87B3-43F929699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29">
              <a:extLst>
                <a:ext uri="{FF2B5EF4-FFF2-40B4-BE49-F238E27FC236}">
                  <a16:creationId xmlns:a16="http://schemas.microsoft.com/office/drawing/2014/main" id="{54806968-8087-4915-B489-2BE793DD2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30">
              <a:extLst>
                <a:ext uri="{FF2B5EF4-FFF2-40B4-BE49-F238E27FC236}">
                  <a16:creationId xmlns:a16="http://schemas.microsoft.com/office/drawing/2014/main" id="{A937487D-58AA-4E9D-966F-85938FA8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31">
              <a:extLst>
                <a:ext uri="{FF2B5EF4-FFF2-40B4-BE49-F238E27FC236}">
                  <a16:creationId xmlns:a16="http://schemas.microsoft.com/office/drawing/2014/main" id="{FDA6755A-0790-476D-86D7-F95215FAD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32">
              <a:extLst>
                <a:ext uri="{FF2B5EF4-FFF2-40B4-BE49-F238E27FC236}">
                  <a16:creationId xmlns:a16="http://schemas.microsoft.com/office/drawing/2014/main" id="{A951E2B3-F005-4EDC-B890-F93D63F12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Rectangle 33">
              <a:extLst>
                <a:ext uri="{FF2B5EF4-FFF2-40B4-BE49-F238E27FC236}">
                  <a16:creationId xmlns:a16="http://schemas.microsoft.com/office/drawing/2014/main" id="{466F4EF3-7ED2-4EC7-8F76-4AD87CD1E5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34">
              <a:extLst>
                <a:ext uri="{FF2B5EF4-FFF2-40B4-BE49-F238E27FC236}">
                  <a16:creationId xmlns:a16="http://schemas.microsoft.com/office/drawing/2014/main" id="{521BF1A3-D416-49F9-A1D2-4C7B3218B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35">
              <a:extLst>
                <a:ext uri="{FF2B5EF4-FFF2-40B4-BE49-F238E27FC236}">
                  <a16:creationId xmlns:a16="http://schemas.microsoft.com/office/drawing/2014/main" id="{F6C16CF8-3F09-4C17-94A6-42BCABB66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36">
              <a:extLst>
                <a:ext uri="{FF2B5EF4-FFF2-40B4-BE49-F238E27FC236}">
                  <a16:creationId xmlns:a16="http://schemas.microsoft.com/office/drawing/2014/main" id="{B667C1A8-CDB1-4FD0-A3F6-0E035C7CA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37">
              <a:extLst>
                <a:ext uri="{FF2B5EF4-FFF2-40B4-BE49-F238E27FC236}">
                  <a16:creationId xmlns:a16="http://schemas.microsoft.com/office/drawing/2014/main" id="{0B2B73AB-248E-49DB-8ED2-3FCB0A0D8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38">
              <a:extLst>
                <a:ext uri="{FF2B5EF4-FFF2-40B4-BE49-F238E27FC236}">
                  <a16:creationId xmlns:a16="http://schemas.microsoft.com/office/drawing/2014/main" id="{8411F083-5CD4-4569-BA08-059B5CA9A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39">
              <a:extLst>
                <a:ext uri="{FF2B5EF4-FFF2-40B4-BE49-F238E27FC236}">
                  <a16:creationId xmlns:a16="http://schemas.microsoft.com/office/drawing/2014/main" id="{AF78C2C2-8584-4B3B-9AF8-E7FF368FA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40">
              <a:extLst>
                <a:ext uri="{FF2B5EF4-FFF2-40B4-BE49-F238E27FC236}">
                  <a16:creationId xmlns:a16="http://schemas.microsoft.com/office/drawing/2014/main" id="{40934674-5C07-4146-B556-4A271D996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41">
              <a:extLst>
                <a:ext uri="{FF2B5EF4-FFF2-40B4-BE49-F238E27FC236}">
                  <a16:creationId xmlns:a16="http://schemas.microsoft.com/office/drawing/2014/main" id="{D970276A-A310-41DB-B917-D7D346566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42">
              <a:extLst>
                <a:ext uri="{FF2B5EF4-FFF2-40B4-BE49-F238E27FC236}">
                  <a16:creationId xmlns:a16="http://schemas.microsoft.com/office/drawing/2014/main" id="{EEEC747F-78C5-4212-8ACE-BB4B7D248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43">
              <a:extLst>
                <a:ext uri="{FF2B5EF4-FFF2-40B4-BE49-F238E27FC236}">
                  <a16:creationId xmlns:a16="http://schemas.microsoft.com/office/drawing/2014/main" id="{821AE83F-022D-41AF-A219-992ACE1E00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44">
              <a:extLst>
                <a:ext uri="{FF2B5EF4-FFF2-40B4-BE49-F238E27FC236}">
                  <a16:creationId xmlns:a16="http://schemas.microsoft.com/office/drawing/2014/main" id="{EF049934-C636-4279-91F0-ED3121923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Rectangle 45">
              <a:extLst>
                <a:ext uri="{FF2B5EF4-FFF2-40B4-BE49-F238E27FC236}">
                  <a16:creationId xmlns:a16="http://schemas.microsoft.com/office/drawing/2014/main" id="{8588DF1D-2DD2-499F-9384-29C92277FA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46">
              <a:extLst>
                <a:ext uri="{FF2B5EF4-FFF2-40B4-BE49-F238E27FC236}">
                  <a16:creationId xmlns:a16="http://schemas.microsoft.com/office/drawing/2014/main" id="{DF555F2B-5E3D-438F-89A8-EABA91A72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47">
              <a:extLst>
                <a:ext uri="{FF2B5EF4-FFF2-40B4-BE49-F238E27FC236}">
                  <a16:creationId xmlns:a16="http://schemas.microsoft.com/office/drawing/2014/main" id="{006B22A5-B971-42EE-9141-E65B4EF26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48">
              <a:extLst>
                <a:ext uri="{FF2B5EF4-FFF2-40B4-BE49-F238E27FC236}">
                  <a16:creationId xmlns:a16="http://schemas.microsoft.com/office/drawing/2014/main" id="{3AA529FD-59E0-4B70-94C1-D0541A63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49">
              <a:extLst>
                <a:ext uri="{FF2B5EF4-FFF2-40B4-BE49-F238E27FC236}">
                  <a16:creationId xmlns:a16="http://schemas.microsoft.com/office/drawing/2014/main" id="{ABAFA9C1-3649-4F7F-81D0-69DF7919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50">
              <a:extLst>
                <a:ext uri="{FF2B5EF4-FFF2-40B4-BE49-F238E27FC236}">
                  <a16:creationId xmlns:a16="http://schemas.microsoft.com/office/drawing/2014/main" id="{D3CCFACE-F8B9-45E4-8F31-797E1C67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51">
              <a:extLst>
                <a:ext uri="{FF2B5EF4-FFF2-40B4-BE49-F238E27FC236}">
                  <a16:creationId xmlns:a16="http://schemas.microsoft.com/office/drawing/2014/main" id="{D9F7B9DB-1C45-4CD5-A025-F49F84F12D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52">
              <a:extLst>
                <a:ext uri="{FF2B5EF4-FFF2-40B4-BE49-F238E27FC236}">
                  <a16:creationId xmlns:a16="http://schemas.microsoft.com/office/drawing/2014/main" id="{3E76F16C-AE46-486F-B365-837F8E2AD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53">
              <a:extLst>
                <a:ext uri="{FF2B5EF4-FFF2-40B4-BE49-F238E27FC236}">
                  <a16:creationId xmlns:a16="http://schemas.microsoft.com/office/drawing/2014/main" id="{1B26D62F-5620-4D58-B99D-D4149B7D2D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54">
              <a:extLst>
                <a:ext uri="{FF2B5EF4-FFF2-40B4-BE49-F238E27FC236}">
                  <a16:creationId xmlns:a16="http://schemas.microsoft.com/office/drawing/2014/main" id="{D7E1F06E-43A3-4960-A8A9-5B5FF2D1E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55">
              <a:extLst>
                <a:ext uri="{FF2B5EF4-FFF2-40B4-BE49-F238E27FC236}">
                  <a16:creationId xmlns:a16="http://schemas.microsoft.com/office/drawing/2014/main" id="{67976099-4433-463C-A8CB-2B2E9522B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56">
              <a:extLst>
                <a:ext uri="{FF2B5EF4-FFF2-40B4-BE49-F238E27FC236}">
                  <a16:creationId xmlns:a16="http://schemas.microsoft.com/office/drawing/2014/main" id="{48D4F79B-7C11-4960-8519-A1987A346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57">
              <a:extLst>
                <a:ext uri="{FF2B5EF4-FFF2-40B4-BE49-F238E27FC236}">
                  <a16:creationId xmlns:a16="http://schemas.microsoft.com/office/drawing/2014/main" id="{701CA4FF-5ECD-40A8-8795-F72A2EF6F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58">
              <a:extLst>
                <a:ext uri="{FF2B5EF4-FFF2-40B4-BE49-F238E27FC236}">
                  <a16:creationId xmlns:a16="http://schemas.microsoft.com/office/drawing/2014/main" id="{7593ABCC-9855-4EB5-9344-0FA5E1F20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231E9-85C1-4CC2-F571-2EF8858D5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6914" y="769938"/>
            <a:ext cx="4632894" cy="1193800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chemeClr val="bg2">
                    <a:lumMod val="75000"/>
                  </a:schemeClr>
                </a:solidFill>
              </a:rPr>
              <a:t>NLP-Based Triple Extraction: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D78AAD-8ECE-FC90-68C9-49829FF9E6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525" b="5238"/>
          <a:stretch/>
        </p:blipFill>
        <p:spPr>
          <a:xfrm>
            <a:off x="-5597" y="1"/>
            <a:ext cx="6101597" cy="3427413"/>
          </a:xfrm>
          <a:custGeom>
            <a:avLst/>
            <a:gdLst/>
            <a:ahLst/>
            <a:cxnLst/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15" name="Picture 1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D778355-6A39-857A-BF6B-11538BCD6B3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069" b="2"/>
          <a:stretch/>
        </p:blipFill>
        <p:spPr>
          <a:xfrm>
            <a:off x="-5597" y="3427414"/>
            <a:ext cx="6101597" cy="3430587"/>
          </a:xfrm>
          <a:custGeom>
            <a:avLst/>
            <a:gdLst/>
            <a:ahLst/>
            <a:cxnLst/>
            <a:rect l="l" t="t" r="r" b="b"/>
            <a:pathLst>
              <a:path w="6101597" h="3430587">
                <a:moveTo>
                  <a:pt x="0" y="0"/>
                </a:moveTo>
                <a:lnTo>
                  <a:pt x="6101597" y="0"/>
                </a:lnTo>
                <a:lnTo>
                  <a:pt x="6101597" y="3430587"/>
                </a:lnTo>
                <a:lnTo>
                  <a:pt x="0" y="3430587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09EC7-30EF-C560-C19B-ABFB5EE21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5352" y="2249487"/>
            <a:ext cx="4413737" cy="354171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We used libraries like – Stanza, Stanford </a:t>
            </a:r>
            <a:r>
              <a:rPr lang="en-US" sz="2000" dirty="0" err="1"/>
              <a:t>CoreNLP</a:t>
            </a:r>
            <a:r>
              <a:rPr lang="en-US" sz="2000" dirty="0"/>
              <a:t>, coreferences to process movie overviews for natural language understanding. 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Our NLP pipeline involve POS, NER and finally used Stanford </a:t>
            </a:r>
            <a:r>
              <a:rPr lang="en-US" sz="2000" dirty="0" err="1"/>
              <a:t>CoreNLP</a:t>
            </a:r>
            <a:r>
              <a:rPr lang="en-US" sz="2000" dirty="0"/>
              <a:t> for triples generation.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Extracts subject-predicate-object triples to represent semantic relationships.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Stores the extracted triples in MongoDB for integration into the knowledge graph.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B1ACDB1-A7EB-4159-B316-A230683B7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3354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A825E81-DC4F-4A95-86BA-8FD9D6388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6101597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799935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1C414-E8B3-CB82-BF85-B49580FCF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90501"/>
            <a:ext cx="10331449" cy="1176260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chemeClr val="bg2">
                    <a:lumMod val="75000"/>
                  </a:schemeClr>
                </a:solidFill>
              </a:rPr>
              <a:t>CSV Data Preparation for Neo4j Admin Import: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B5B0D4F-E7C3-BB20-E05C-8D31E43B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800" y="1991369"/>
            <a:ext cx="7233700" cy="3942366"/>
          </a:xfrm>
          <a:prstGeom prst="round2DiagRect">
            <a:avLst>
              <a:gd name="adj1" fmla="val 4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FB513-9CEE-52FD-6367-839E0F6EF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7550" y="1658143"/>
            <a:ext cx="3353804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CSV files generated</a:t>
            </a:r>
            <a:r>
              <a:rPr lang="en-US" b="1" u="sng" dirty="0">
                <a:solidFill>
                  <a:schemeClr val="bg2">
                    <a:lumMod val="50000"/>
                  </a:schemeClr>
                </a:solidFill>
              </a:rPr>
              <a:t>:</a:t>
            </a:r>
          </a:p>
          <a:p>
            <a:pPr lvl="1"/>
            <a:r>
              <a:rPr lang="en-US" dirty="0"/>
              <a:t>Entities nodes</a:t>
            </a:r>
          </a:p>
          <a:p>
            <a:pPr lvl="1"/>
            <a:r>
              <a:rPr lang="en-US" dirty="0"/>
              <a:t>Movies entities relations</a:t>
            </a:r>
          </a:p>
          <a:p>
            <a:pPr lvl="1"/>
            <a:r>
              <a:rPr lang="en-US" dirty="0"/>
              <a:t>Movies nodes</a:t>
            </a:r>
          </a:p>
          <a:p>
            <a:pPr lvl="1"/>
            <a:r>
              <a:rPr lang="en-US" dirty="0"/>
              <a:t>Movies triples relations</a:t>
            </a:r>
          </a:p>
          <a:p>
            <a:pPr lvl="1"/>
            <a:r>
              <a:rPr lang="en-US" dirty="0"/>
              <a:t>Triples entities nodes</a:t>
            </a:r>
          </a:p>
          <a:p>
            <a:pPr lvl="1"/>
            <a:r>
              <a:rPr lang="en-US" dirty="0"/>
              <a:t>Triple relations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DCDF53-9145-02F2-CCE6-DCDCF35A97D6}"/>
              </a:ext>
            </a:extLst>
          </p:cNvPr>
          <p:cNvSpPr txBox="1"/>
          <p:nvPr/>
        </p:nvSpPr>
        <p:spPr>
          <a:xfrm>
            <a:off x="862550" y="1499393"/>
            <a:ext cx="61023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u="sng" dirty="0">
                <a:solidFill>
                  <a:schemeClr val="bg2">
                    <a:lumMod val="50000"/>
                  </a:schemeClr>
                </a:solidFill>
              </a:rPr>
              <a:t>ER mapping &amp; CSV export Code:</a:t>
            </a:r>
          </a:p>
        </p:txBody>
      </p:sp>
    </p:spTree>
    <p:extLst>
      <p:ext uri="{BB962C8B-B14F-4D97-AF65-F5344CB8AC3E}">
        <p14:creationId xmlns:p14="http://schemas.microsoft.com/office/powerpoint/2010/main" val="1291060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836A8-5C35-F5A9-9C9A-425A0B6E0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463" y="247650"/>
            <a:ext cx="9905998" cy="843570"/>
          </a:xfrm>
        </p:spPr>
        <p:txBody>
          <a:bodyPr/>
          <a:lstStyle/>
          <a:p>
            <a:r>
              <a:rPr lang="en-US" u="sng" dirty="0">
                <a:solidFill>
                  <a:schemeClr val="bg2">
                    <a:lumMod val="75000"/>
                  </a:schemeClr>
                </a:solidFill>
              </a:rPr>
              <a:t>What is Neo4j and Why Use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52AC4-65D2-8BBE-F1AB-FBEBFA1C5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612" y="976266"/>
            <a:ext cx="9905999" cy="5155865"/>
          </a:xfrm>
        </p:spPr>
        <p:txBody>
          <a:bodyPr>
            <a:normAutofit/>
          </a:bodyPr>
          <a:lstStyle/>
          <a:p>
            <a:r>
              <a:rPr lang="en-US" dirty="0"/>
              <a:t>Overview:</a:t>
            </a:r>
          </a:p>
          <a:p>
            <a:pPr marL="457200" lvl="1" indent="0">
              <a:buNone/>
            </a:pPr>
            <a:r>
              <a:rPr lang="en-US" dirty="0"/>
              <a:t>Neo4j is a graph database management system designed to model data as connected entities (nodes) and their relationships.</a:t>
            </a:r>
          </a:p>
          <a:p>
            <a:r>
              <a:rPr lang="en-US" dirty="0"/>
              <a:t>Key Benefits:</a:t>
            </a:r>
          </a:p>
          <a:p>
            <a:pPr lvl="1"/>
            <a:r>
              <a:rPr lang="en-US" dirty="0"/>
              <a:t>Optimized for Relationships: Efficiently stores and retrieves complex connections (e.g., finding movies by director or cast).</a:t>
            </a:r>
          </a:p>
          <a:p>
            <a:pPr lvl="1"/>
            <a:r>
              <a:rPr lang="en-US" dirty="0"/>
              <a:t>Scalability: Maintains high performance for large datasets, avoiding the limitations of relational databases with multiple joins.</a:t>
            </a:r>
          </a:p>
          <a:p>
            <a:pPr lvl="1"/>
            <a:r>
              <a:rPr lang="en-US" dirty="0"/>
              <a:t>Flexibility: Schema-free design supports diverse data types (e.g., movies, genres, people).</a:t>
            </a:r>
          </a:p>
          <a:p>
            <a:pPr lvl="1"/>
            <a:r>
              <a:rPr lang="en-US" dirty="0"/>
              <a:t>Advanced Querying: Executes complex graph traversal queries (e.g., identifying revenue-based genre trends).</a:t>
            </a:r>
            <a:endParaRPr lang="en-US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009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F53D1-4E29-3E08-59B6-1AAA80B32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812" y="285750"/>
            <a:ext cx="9905998" cy="1135670"/>
          </a:xfrm>
        </p:spPr>
        <p:txBody>
          <a:bodyPr/>
          <a:lstStyle/>
          <a:p>
            <a:r>
              <a:rPr lang="en-US" u="sng" dirty="0">
                <a:solidFill>
                  <a:schemeClr val="bg2">
                    <a:lumMod val="75000"/>
                  </a:schemeClr>
                </a:solidFill>
              </a:rPr>
              <a:t>Problem Faced While Importing MongoDB Data into Neo4j: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DF34C-E171-3DCE-4072-35E0A64C0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302352"/>
            <a:ext cx="9905999" cy="4920648"/>
          </a:xfrm>
        </p:spPr>
        <p:txBody>
          <a:bodyPr>
            <a:normAutofit/>
          </a:bodyPr>
          <a:lstStyle/>
          <a:p>
            <a:r>
              <a:rPr lang="en-US" dirty="0"/>
              <a:t>Challenges:</a:t>
            </a:r>
          </a:p>
          <a:p>
            <a:pPr lvl="1"/>
            <a:r>
              <a:rPr lang="en-US" dirty="0"/>
              <a:t>Importing a large dataset (~2.2M nodes, ~7.8M relationships, ~211K relationship types) caused bottlenecks.</a:t>
            </a:r>
          </a:p>
          <a:p>
            <a:pPr lvl="1"/>
            <a:r>
              <a:rPr lang="en-US" dirty="0"/>
              <a:t>Using Python Driver Import was not feasible due to prolonged import times and performance issues (e.g., bottlenecking).</a:t>
            </a:r>
          </a:p>
          <a:p>
            <a:r>
              <a:rPr lang="en-US" dirty="0"/>
              <a:t>Solutions Considered:</a:t>
            </a:r>
          </a:p>
          <a:p>
            <a:pPr lvl="1"/>
            <a:r>
              <a:rPr lang="en-US" dirty="0"/>
              <a:t>Python Driver Import:</a:t>
            </a:r>
          </a:p>
          <a:p>
            <a:pPr lvl="2"/>
            <a:r>
              <a:rPr lang="en-US" dirty="0"/>
              <a:t>Suitable for small datasets but inefficient for large-scale imports.</a:t>
            </a:r>
          </a:p>
          <a:p>
            <a:pPr lvl="1"/>
            <a:r>
              <a:rPr lang="en-US" dirty="0"/>
              <a:t>Neo4j Admin Import:</a:t>
            </a:r>
          </a:p>
          <a:p>
            <a:pPr lvl="2"/>
            <a:r>
              <a:rPr lang="en-US" dirty="0"/>
              <a:t>Selected as the solution due to its ability to import large datasets in under a minute. Effectively handled the scale and complexity of the data.</a:t>
            </a:r>
          </a:p>
        </p:txBody>
      </p:sp>
    </p:spTree>
    <p:extLst>
      <p:ext uri="{BB962C8B-B14F-4D97-AF65-F5344CB8AC3E}">
        <p14:creationId xmlns:p14="http://schemas.microsoft.com/office/powerpoint/2010/main" val="3617483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4CB5CC6F-11C1-4C07-87C0-F043993E8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85" name="Rectangle 84">
              <a:extLst>
                <a:ext uri="{FF2B5EF4-FFF2-40B4-BE49-F238E27FC236}">
                  <a16:creationId xmlns:a16="http://schemas.microsoft.com/office/drawing/2014/main" id="{FADA3C27-4EC6-4DCA-BB85-C75BAAE82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2D8216BF-F79F-406D-A3B4-46744068A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6C16BE5-8A9A-432D-8A61-230FA0381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81779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87" name="Rectangle 5">
              <a:extLst>
                <a:ext uri="{FF2B5EF4-FFF2-40B4-BE49-F238E27FC236}">
                  <a16:creationId xmlns:a16="http://schemas.microsoft.com/office/drawing/2014/main" id="{2E852AB2-2672-41DF-9CF6-FCDEF1805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6">
              <a:extLst>
                <a:ext uri="{FF2B5EF4-FFF2-40B4-BE49-F238E27FC236}">
                  <a16:creationId xmlns:a16="http://schemas.microsoft.com/office/drawing/2014/main" id="{90283F1A-A49E-441D-BDF5-35B8BEE42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7">
              <a:extLst>
                <a:ext uri="{FF2B5EF4-FFF2-40B4-BE49-F238E27FC236}">
                  <a16:creationId xmlns:a16="http://schemas.microsoft.com/office/drawing/2014/main" id="{B0BC41A4-F3F1-4CD4-B266-D9DAA2171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Rectangle 8">
              <a:extLst>
                <a:ext uri="{FF2B5EF4-FFF2-40B4-BE49-F238E27FC236}">
                  <a16:creationId xmlns:a16="http://schemas.microsoft.com/office/drawing/2014/main" id="{6E29DA39-130F-41A1-A21E-4FB453948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9">
              <a:extLst>
                <a:ext uri="{FF2B5EF4-FFF2-40B4-BE49-F238E27FC236}">
                  <a16:creationId xmlns:a16="http://schemas.microsoft.com/office/drawing/2014/main" id="{39995AD4-F8DE-4CEB-B958-1DBF7EAC2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id="{D1F7DCE1-6887-4FE0-A7D7-3652030CFA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id="{4E46B0E1-9543-441D-AD1D-1308AF88C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12">
              <a:extLst>
                <a:ext uri="{FF2B5EF4-FFF2-40B4-BE49-F238E27FC236}">
                  <a16:creationId xmlns:a16="http://schemas.microsoft.com/office/drawing/2014/main" id="{E8C112C9-8D48-4612-AE0B-CF59EC743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13">
              <a:extLst>
                <a:ext uri="{FF2B5EF4-FFF2-40B4-BE49-F238E27FC236}">
                  <a16:creationId xmlns:a16="http://schemas.microsoft.com/office/drawing/2014/main" id="{2D16C38C-4A3B-4060-9A3B-C47DD6DE7C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14">
              <a:extLst>
                <a:ext uri="{FF2B5EF4-FFF2-40B4-BE49-F238E27FC236}">
                  <a16:creationId xmlns:a16="http://schemas.microsoft.com/office/drawing/2014/main" id="{0A9B4CAA-8439-44B3-B738-2123169FA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15">
              <a:extLst>
                <a:ext uri="{FF2B5EF4-FFF2-40B4-BE49-F238E27FC236}">
                  <a16:creationId xmlns:a16="http://schemas.microsoft.com/office/drawing/2014/main" id="{8C6EF933-69B7-48C8-9337-4E0DEF6E7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16">
              <a:extLst>
                <a:ext uri="{FF2B5EF4-FFF2-40B4-BE49-F238E27FC236}">
                  <a16:creationId xmlns:a16="http://schemas.microsoft.com/office/drawing/2014/main" id="{B428AEFA-3C03-48AA-AEA5-8E3F58904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17">
              <a:extLst>
                <a:ext uri="{FF2B5EF4-FFF2-40B4-BE49-F238E27FC236}">
                  <a16:creationId xmlns:a16="http://schemas.microsoft.com/office/drawing/2014/main" id="{041D2508-FE53-47C0-887F-38BD1FB73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18">
              <a:extLst>
                <a:ext uri="{FF2B5EF4-FFF2-40B4-BE49-F238E27FC236}">
                  <a16:creationId xmlns:a16="http://schemas.microsoft.com/office/drawing/2014/main" id="{2C0392BD-D896-4A41-B18B-1389FE1F0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19">
              <a:extLst>
                <a:ext uri="{FF2B5EF4-FFF2-40B4-BE49-F238E27FC236}">
                  <a16:creationId xmlns:a16="http://schemas.microsoft.com/office/drawing/2014/main" id="{B3272EA3-C600-441C-BFC9-ACFF90CD4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20">
              <a:extLst>
                <a:ext uri="{FF2B5EF4-FFF2-40B4-BE49-F238E27FC236}">
                  <a16:creationId xmlns:a16="http://schemas.microsoft.com/office/drawing/2014/main" id="{D8731AA3-BC2D-408B-9D72-C804B8B9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21">
              <a:extLst>
                <a:ext uri="{FF2B5EF4-FFF2-40B4-BE49-F238E27FC236}">
                  <a16:creationId xmlns:a16="http://schemas.microsoft.com/office/drawing/2014/main" id="{BE934A31-790A-459C-A997-670583ADCC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22">
              <a:extLst>
                <a:ext uri="{FF2B5EF4-FFF2-40B4-BE49-F238E27FC236}">
                  <a16:creationId xmlns:a16="http://schemas.microsoft.com/office/drawing/2014/main" id="{241F679B-BBF0-49DA-A9F3-D623BA752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23">
              <a:extLst>
                <a:ext uri="{FF2B5EF4-FFF2-40B4-BE49-F238E27FC236}">
                  <a16:creationId xmlns:a16="http://schemas.microsoft.com/office/drawing/2014/main" id="{0BDC4BE0-E1FF-48B5-A064-70F561454E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24">
              <a:extLst>
                <a:ext uri="{FF2B5EF4-FFF2-40B4-BE49-F238E27FC236}">
                  <a16:creationId xmlns:a16="http://schemas.microsoft.com/office/drawing/2014/main" id="{245FC7BA-96DB-41CB-B43A-8EEE482C3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25">
              <a:extLst>
                <a:ext uri="{FF2B5EF4-FFF2-40B4-BE49-F238E27FC236}">
                  <a16:creationId xmlns:a16="http://schemas.microsoft.com/office/drawing/2014/main" id="{3BBD03A9-646B-40EE-9A27-15297EC93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26">
              <a:extLst>
                <a:ext uri="{FF2B5EF4-FFF2-40B4-BE49-F238E27FC236}">
                  <a16:creationId xmlns:a16="http://schemas.microsoft.com/office/drawing/2014/main" id="{4D738FC2-47B4-4BC9-B109-05C56DC00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27">
              <a:extLst>
                <a:ext uri="{FF2B5EF4-FFF2-40B4-BE49-F238E27FC236}">
                  <a16:creationId xmlns:a16="http://schemas.microsoft.com/office/drawing/2014/main" id="{148BE0A7-2537-452C-BA13-B78D302CB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28">
              <a:extLst>
                <a:ext uri="{FF2B5EF4-FFF2-40B4-BE49-F238E27FC236}">
                  <a16:creationId xmlns:a16="http://schemas.microsoft.com/office/drawing/2014/main" id="{CF6A9D45-D849-4BF5-BBA0-D7BE29B884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29">
              <a:extLst>
                <a:ext uri="{FF2B5EF4-FFF2-40B4-BE49-F238E27FC236}">
                  <a16:creationId xmlns:a16="http://schemas.microsoft.com/office/drawing/2014/main" id="{13F44E41-B5E8-472D-80F2-4539AD3D4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30">
              <a:extLst>
                <a:ext uri="{FF2B5EF4-FFF2-40B4-BE49-F238E27FC236}">
                  <a16:creationId xmlns:a16="http://schemas.microsoft.com/office/drawing/2014/main" id="{CE052494-AAF2-4C3C-A072-317B7F987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31">
              <a:extLst>
                <a:ext uri="{FF2B5EF4-FFF2-40B4-BE49-F238E27FC236}">
                  <a16:creationId xmlns:a16="http://schemas.microsoft.com/office/drawing/2014/main" id="{90345C3D-13FE-4815-9563-58A52B457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32">
              <a:extLst>
                <a:ext uri="{FF2B5EF4-FFF2-40B4-BE49-F238E27FC236}">
                  <a16:creationId xmlns:a16="http://schemas.microsoft.com/office/drawing/2014/main" id="{37908D29-2BB3-4D6C-92DB-864F63057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Rectangle 33">
              <a:extLst>
                <a:ext uri="{FF2B5EF4-FFF2-40B4-BE49-F238E27FC236}">
                  <a16:creationId xmlns:a16="http://schemas.microsoft.com/office/drawing/2014/main" id="{174B5792-73C4-4FBF-BAD9-F9A5BBC59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34">
              <a:extLst>
                <a:ext uri="{FF2B5EF4-FFF2-40B4-BE49-F238E27FC236}">
                  <a16:creationId xmlns:a16="http://schemas.microsoft.com/office/drawing/2014/main" id="{D4741BB8-0638-4A06-85A7-69FE81BC4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35">
              <a:extLst>
                <a:ext uri="{FF2B5EF4-FFF2-40B4-BE49-F238E27FC236}">
                  <a16:creationId xmlns:a16="http://schemas.microsoft.com/office/drawing/2014/main" id="{FBDB982D-6E9A-426E-86B1-69031E1040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36">
              <a:extLst>
                <a:ext uri="{FF2B5EF4-FFF2-40B4-BE49-F238E27FC236}">
                  <a16:creationId xmlns:a16="http://schemas.microsoft.com/office/drawing/2014/main" id="{400B8260-9575-48DB-9175-B1C853024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37">
              <a:extLst>
                <a:ext uri="{FF2B5EF4-FFF2-40B4-BE49-F238E27FC236}">
                  <a16:creationId xmlns:a16="http://schemas.microsoft.com/office/drawing/2014/main" id="{52FB1DD3-BAEC-4974-89F5-36B695945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38">
              <a:extLst>
                <a:ext uri="{FF2B5EF4-FFF2-40B4-BE49-F238E27FC236}">
                  <a16:creationId xmlns:a16="http://schemas.microsoft.com/office/drawing/2014/main" id="{E51161AB-FDC1-4703-9C29-C410366B9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39">
              <a:extLst>
                <a:ext uri="{FF2B5EF4-FFF2-40B4-BE49-F238E27FC236}">
                  <a16:creationId xmlns:a16="http://schemas.microsoft.com/office/drawing/2014/main" id="{DE6123AD-33B5-429C-B8F7-DB1A8FDABF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Freeform 40">
              <a:extLst>
                <a:ext uri="{FF2B5EF4-FFF2-40B4-BE49-F238E27FC236}">
                  <a16:creationId xmlns:a16="http://schemas.microsoft.com/office/drawing/2014/main" id="{8C454A1D-B20A-4994-8C14-EE5DD3B99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41">
              <a:extLst>
                <a:ext uri="{FF2B5EF4-FFF2-40B4-BE49-F238E27FC236}">
                  <a16:creationId xmlns:a16="http://schemas.microsoft.com/office/drawing/2014/main" id="{CFA7BB74-790B-45D7-B94B-DD4D83ED8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42">
              <a:extLst>
                <a:ext uri="{FF2B5EF4-FFF2-40B4-BE49-F238E27FC236}">
                  <a16:creationId xmlns:a16="http://schemas.microsoft.com/office/drawing/2014/main" id="{19BBC3FC-0052-4BDB-8D6A-421E07EE2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43">
              <a:extLst>
                <a:ext uri="{FF2B5EF4-FFF2-40B4-BE49-F238E27FC236}">
                  <a16:creationId xmlns:a16="http://schemas.microsoft.com/office/drawing/2014/main" id="{42A3E4B3-707A-4D0A-BEED-61A77E960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44">
              <a:extLst>
                <a:ext uri="{FF2B5EF4-FFF2-40B4-BE49-F238E27FC236}">
                  <a16:creationId xmlns:a16="http://schemas.microsoft.com/office/drawing/2014/main" id="{089BBE83-D985-45E9-B442-1326F6FBA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Rectangle 45">
              <a:extLst>
                <a:ext uri="{FF2B5EF4-FFF2-40B4-BE49-F238E27FC236}">
                  <a16:creationId xmlns:a16="http://schemas.microsoft.com/office/drawing/2014/main" id="{FE1B194F-F703-4020-92ED-DBDB5C234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46">
              <a:extLst>
                <a:ext uri="{FF2B5EF4-FFF2-40B4-BE49-F238E27FC236}">
                  <a16:creationId xmlns:a16="http://schemas.microsoft.com/office/drawing/2014/main" id="{D7A22662-B7AF-4857-AD78-716690A268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47">
              <a:extLst>
                <a:ext uri="{FF2B5EF4-FFF2-40B4-BE49-F238E27FC236}">
                  <a16:creationId xmlns:a16="http://schemas.microsoft.com/office/drawing/2014/main" id="{62C16BE5-0C4B-48FC-ABA4-36A8F2DFE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48">
              <a:extLst>
                <a:ext uri="{FF2B5EF4-FFF2-40B4-BE49-F238E27FC236}">
                  <a16:creationId xmlns:a16="http://schemas.microsoft.com/office/drawing/2014/main" id="{C2327DB7-B7F2-4829-909E-A03D62252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49">
              <a:extLst>
                <a:ext uri="{FF2B5EF4-FFF2-40B4-BE49-F238E27FC236}">
                  <a16:creationId xmlns:a16="http://schemas.microsoft.com/office/drawing/2014/main" id="{167918EB-9EB1-413F-8C39-F018CCDCC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50">
              <a:extLst>
                <a:ext uri="{FF2B5EF4-FFF2-40B4-BE49-F238E27FC236}">
                  <a16:creationId xmlns:a16="http://schemas.microsoft.com/office/drawing/2014/main" id="{B971E245-631A-4364-A177-C1D1B6B4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51">
              <a:extLst>
                <a:ext uri="{FF2B5EF4-FFF2-40B4-BE49-F238E27FC236}">
                  <a16:creationId xmlns:a16="http://schemas.microsoft.com/office/drawing/2014/main" id="{1D4C1872-66E3-45EB-BDE7-26C02A17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Freeform 52">
              <a:extLst>
                <a:ext uri="{FF2B5EF4-FFF2-40B4-BE49-F238E27FC236}">
                  <a16:creationId xmlns:a16="http://schemas.microsoft.com/office/drawing/2014/main" id="{D2BC0771-493C-4FEF-958F-859C539243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Freeform 53">
              <a:extLst>
                <a:ext uri="{FF2B5EF4-FFF2-40B4-BE49-F238E27FC236}">
                  <a16:creationId xmlns:a16="http://schemas.microsoft.com/office/drawing/2014/main" id="{E339169B-1EE1-4E4F-BA0C-BD3AD57FD7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Freeform 54">
              <a:extLst>
                <a:ext uri="{FF2B5EF4-FFF2-40B4-BE49-F238E27FC236}">
                  <a16:creationId xmlns:a16="http://schemas.microsoft.com/office/drawing/2014/main" id="{BBC80538-8C59-46A3-B187-66C9A6D3F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55">
              <a:extLst>
                <a:ext uri="{FF2B5EF4-FFF2-40B4-BE49-F238E27FC236}">
                  <a16:creationId xmlns:a16="http://schemas.microsoft.com/office/drawing/2014/main" id="{C5F9090C-11D8-4272-815D-11B1911DA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56">
              <a:extLst>
                <a:ext uri="{FF2B5EF4-FFF2-40B4-BE49-F238E27FC236}">
                  <a16:creationId xmlns:a16="http://schemas.microsoft.com/office/drawing/2014/main" id="{A361F786-6FA9-4EAD-81EF-BF4734D46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57">
              <a:extLst>
                <a:ext uri="{FF2B5EF4-FFF2-40B4-BE49-F238E27FC236}">
                  <a16:creationId xmlns:a16="http://schemas.microsoft.com/office/drawing/2014/main" id="{63B2A436-CEC8-477C-ACDD-6E5D2ABBC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58">
              <a:extLst>
                <a:ext uri="{FF2B5EF4-FFF2-40B4-BE49-F238E27FC236}">
                  <a16:creationId xmlns:a16="http://schemas.microsoft.com/office/drawing/2014/main" id="{7FAE92CD-EBFF-4DB4-9F5D-00D33E902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15E1486-D201-3388-3A35-62F6C717B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6398" y="581026"/>
            <a:ext cx="6524587" cy="938212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chemeClr val="bg2">
                    <a:lumMod val="75000"/>
                  </a:schemeClr>
                </a:solidFill>
              </a:rPr>
              <a:t>Neo4j Admin Bulk Import:</a:t>
            </a:r>
          </a:p>
        </p:txBody>
      </p:sp>
      <p:pic>
        <p:nvPicPr>
          <p:cNvPr id="9" name="Content Placeholder 8" descr="A screen shot of a computer&#10;&#10;Description automatically generated">
            <a:extLst>
              <a:ext uri="{FF2B5EF4-FFF2-40B4-BE49-F238E27FC236}">
                <a16:creationId xmlns:a16="http://schemas.microsoft.com/office/drawing/2014/main" id="{D14C6882-D3C3-F543-5712-D3699DEB488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62" r="23827"/>
          <a:stretch/>
        </p:blipFill>
        <p:spPr>
          <a:xfrm>
            <a:off x="-5597" y="1"/>
            <a:ext cx="4635583" cy="3427413"/>
          </a:xfrm>
          <a:custGeom>
            <a:avLst/>
            <a:gdLst/>
            <a:ahLst/>
            <a:cxnLst/>
            <a:rect l="l" t="t" r="r" b="b"/>
            <a:pathLst>
              <a:path w="4635583" h="3427413">
                <a:moveTo>
                  <a:pt x="0" y="0"/>
                </a:moveTo>
                <a:lnTo>
                  <a:pt x="4635583" y="0"/>
                </a:lnTo>
                <a:lnTo>
                  <a:pt x="4635583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BD88F0-569E-42C3-2E51-86C8565480D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0469" r="3" b="9968"/>
          <a:stretch/>
        </p:blipFill>
        <p:spPr>
          <a:xfrm>
            <a:off x="-5597" y="3427414"/>
            <a:ext cx="4635583" cy="3430587"/>
          </a:xfrm>
          <a:custGeom>
            <a:avLst/>
            <a:gdLst/>
            <a:ahLst/>
            <a:cxnLst/>
            <a:rect l="l" t="t" r="r" b="b"/>
            <a:pathLst>
              <a:path w="4635583" h="3430587">
                <a:moveTo>
                  <a:pt x="0" y="0"/>
                </a:moveTo>
                <a:lnTo>
                  <a:pt x="4635583" y="0"/>
                </a:lnTo>
                <a:lnTo>
                  <a:pt x="4635583" y="3430587"/>
                </a:lnTo>
                <a:lnTo>
                  <a:pt x="0" y="3430587"/>
                </a:lnTo>
                <a:close/>
              </a:path>
            </a:pathLst>
          </a:custGeom>
        </p:spPr>
      </p:pic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104AA93-67FD-43AC-92F9-5840A89E4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2483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95AE1CAD-A877-4C0B-91F7-CA9C684C9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4635583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143" name="Content Placeholder 16">
            <a:extLst>
              <a:ext uri="{FF2B5EF4-FFF2-40B4-BE49-F238E27FC236}">
                <a16:creationId xmlns:a16="http://schemas.microsoft.com/office/drawing/2014/main" id="{399F7243-6C56-A67B-12E7-45E5F91D9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383" y="1748029"/>
            <a:ext cx="7201271" cy="3874417"/>
          </a:xfrm>
        </p:spPr>
        <p:txBody>
          <a:bodyPr>
            <a:normAutofit fontScale="85000" lnSpcReduction="10000"/>
          </a:bodyPr>
          <a:lstStyle/>
          <a:p>
            <a:pPr marL="0" marR="0" indent="0">
              <a:lnSpc>
                <a:spcPct val="70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bin\neo4j-admin database import full ^</a:t>
            </a:r>
          </a:p>
          <a:p>
            <a:pPr marL="0" marR="0" indent="0">
              <a:lnSpc>
                <a:spcPct val="70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--nodes="D:\CIS612_Final_Project\neo4j_import\movies_nodes.csv" ^</a:t>
            </a:r>
          </a:p>
          <a:p>
            <a:pPr marL="0" marR="0" indent="0">
              <a:lnSpc>
                <a:spcPct val="70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--nodes="D:\CIS612_Final_Project\neo4j_import\entities_nodes.csv" ^</a:t>
            </a:r>
          </a:p>
          <a:p>
            <a:pPr marL="0" marR="0" indent="0">
              <a:lnSpc>
                <a:spcPct val="70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--nodes="D:\CIS612_Final_Project\neo4j_import\triples_entities_nodes.csv" ^</a:t>
            </a:r>
          </a:p>
          <a:p>
            <a:pPr marL="0" marR="0" indent="0">
              <a:lnSpc>
                <a:spcPct val="70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--relationships="D:\CIS612_Final_Project\neo4j_import\movies_entities_rels.csv" ^</a:t>
            </a:r>
          </a:p>
          <a:p>
            <a:pPr marL="0" marR="0" indent="0">
              <a:lnSpc>
                <a:spcPct val="70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--relationships="D:\CIS612_Final_Project\neo4j_import\triples_rels.csv" ^</a:t>
            </a:r>
          </a:p>
          <a:p>
            <a:pPr marL="0" marR="0" indent="0">
              <a:lnSpc>
                <a:spcPct val="70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--relationships="D:\CIS612_Final_Project\neo4j_import\movies_triples_rels.csv" ^</a:t>
            </a:r>
          </a:p>
          <a:p>
            <a:pPr marL="0" marR="0" indent="0">
              <a:lnSpc>
                <a:spcPct val="70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--overwrite-destination=true ^</a:t>
            </a:r>
          </a:p>
          <a:p>
            <a:pPr marL="0" marR="0" indent="0">
              <a:lnSpc>
                <a:spcPct val="70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--verbose ^</a:t>
            </a:r>
          </a:p>
          <a:p>
            <a:pPr marL="0" marR="0" indent="0">
              <a:lnSpc>
                <a:spcPct val="70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neo4j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778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0E87A6-FB88-1C37-8DFC-EAFE18097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716" y="624868"/>
            <a:ext cx="3060909" cy="1478570"/>
          </a:xfrm>
        </p:spPr>
        <p:txBody>
          <a:bodyPr>
            <a:normAutofit fontScale="90000"/>
          </a:bodyPr>
          <a:lstStyle/>
          <a:p>
            <a:r>
              <a:rPr lang="en-US" u="sng" dirty="0">
                <a:solidFill>
                  <a:schemeClr val="tx2">
                    <a:lumMod val="75000"/>
                  </a:schemeClr>
                </a:solidFill>
              </a:rPr>
              <a:t>Neo4J GRAPH visualization: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762CA-BA73-5285-5382-E4BDC12E6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836" y="2463799"/>
            <a:ext cx="3867452" cy="23256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</a:rPr>
              <a:t>Graph Visualization Issue: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FFFFFF"/>
                </a:solidFill>
              </a:rPr>
              <a:t>The dataset includes more than 200K movies, but the slide visualizes only 10 movies due to Neo4j's limitation in rendering the full graph.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2F21A28-31B4-8B4A-33AF-BD6356F48A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161" r="8600" b="-1"/>
          <a:stretch/>
        </p:blipFill>
        <p:spPr>
          <a:xfrm>
            <a:off x="4436175" y="1005738"/>
            <a:ext cx="7408135" cy="485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30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35ED3-F72C-A2A3-803F-75BAE1E5C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757236"/>
            <a:ext cx="9905999" cy="5935664"/>
          </a:xfrm>
        </p:spPr>
        <p:txBody>
          <a:bodyPr>
            <a:normAutofit fontScale="70000" lnSpcReduction="20000"/>
          </a:bodyPr>
          <a:lstStyle/>
          <a:p>
            <a:r>
              <a:rPr lang="en-US" u="sng" dirty="0"/>
              <a:t>Nodes:</a:t>
            </a:r>
          </a:p>
          <a:p>
            <a:pPr lvl="1"/>
            <a:r>
              <a:rPr lang="en-US" dirty="0"/>
              <a:t>Movies:</a:t>
            </a:r>
          </a:p>
          <a:p>
            <a:pPr marL="457200" lvl="1" indent="0">
              <a:buNone/>
            </a:pPr>
            <a:r>
              <a:rPr lang="en-US" dirty="0"/>
              <a:t>	Properties: Title, Release Date, Budget, Runtime, Vote Average, Language, Revenue, etc.</a:t>
            </a:r>
            <a:endParaRPr lang="en-US" u="sng" dirty="0"/>
          </a:p>
          <a:p>
            <a:pPr lvl="1"/>
            <a:r>
              <a:rPr lang="en-US" dirty="0"/>
              <a:t>Person: (Actors, Directors, Writers, Producers, Music Composers, Directors of Photography (DOP))</a:t>
            </a:r>
          </a:p>
          <a:p>
            <a:pPr lvl="1"/>
            <a:r>
              <a:rPr lang="en-US" dirty="0"/>
              <a:t>Genre: (e.g., Action, Comedy)</a:t>
            </a:r>
          </a:p>
          <a:p>
            <a:pPr lvl="1"/>
            <a:r>
              <a:rPr lang="en-US" dirty="0"/>
              <a:t>Language: (e.g., English, Spanish)</a:t>
            </a:r>
          </a:p>
          <a:p>
            <a:pPr lvl="1"/>
            <a:r>
              <a:rPr lang="en-US" dirty="0"/>
              <a:t>Company: (e.g., Warner Bros.)</a:t>
            </a:r>
          </a:p>
          <a:p>
            <a:pPr lvl="1"/>
            <a:r>
              <a:rPr lang="en-US" dirty="0"/>
              <a:t>Country: (e.g., USA, UK)</a:t>
            </a:r>
          </a:p>
          <a:p>
            <a:r>
              <a:rPr lang="en-US" u="sng" dirty="0"/>
              <a:t>Relationships:</a:t>
            </a:r>
          </a:p>
          <a:p>
            <a:pPr marL="457200" lvl="1" indent="0">
              <a:buNone/>
            </a:pPr>
            <a:r>
              <a:rPr lang="en-US" dirty="0"/>
              <a:t>Pre-defined such as:</a:t>
            </a:r>
          </a:p>
          <a:p>
            <a:pPr lvl="1"/>
            <a:r>
              <a:rPr lang="en-US" dirty="0"/>
              <a:t>BELONGS_TO_GENRE (Movie → Genre)</a:t>
            </a:r>
          </a:p>
          <a:p>
            <a:pPr lvl="1"/>
            <a:r>
              <a:rPr lang="en-US" dirty="0"/>
              <a:t>SPOKEN_IN (Movie → Language)</a:t>
            </a:r>
          </a:p>
          <a:p>
            <a:pPr lvl="1"/>
            <a:r>
              <a:rPr lang="en-US" dirty="0"/>
              <a:t>PRODUCTION_COMPANY (Movie → Company)</a:t>
            </a:r>
          </a:p>
          <a:p>
            <a:pPr lvl="1"/>
            <a:r>
              <a:rPr lang="en-US" dirty="0"/>
              <a:t>PRODUCED_IN (Movie → Country)</a:t>
            </a:r>
          </a:p>
          <a:p>
            <a:pPr lvl="1"/>
            <a:r>
              <a:rPr lang="en-US" dirty="0"/>
              <a:t>ACTED_IN, DIRECTED_BY, WRITTEN_BY, PRODUCED_BY, COMPOSED_BY, DOP_BY (Person ↔ Movie)</a:t>
            </a:r>
          </a:p>
          <a:p>
            <a:r>
              <a:rPr lang="en-US" u="sng" dirty="0"/>
              <a:t>NLP-Extracted:</a:t>
            </a:r>
          </a:p>
          <a:p>
            <a:pPr marL="457200" lvl="1" indent="0">
              <a:buNone/>
            </a:pPr>
            <a:r>
              <a:rPr lang="en-US" dirty="0"/>
              <a:t>Semantic triples (Subject-Predicate-Object) such as:</a:t>
            </a:r>
          </a:p>
          <a:p>
            <a:pPr lvl="2"/>
            <a:r>
              <a:rPr lang="en-US" dirty="0"/>
              <a:t>HAS_SUBJECT (Movie → Subject)</a:t>
            </a:r>
          </a:p>
          <a:p>
            <a:pPr lvl="2"/>
            <a:r>
              <a:rPr lang="en-US" dirty="0"/>
              <a:t>HAS_OBJECT (Movie → Object)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9FF1E81-194B-C1AE-05CC-3C7FB5D85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5100"/>
            <a:ext cx="9905998" cy="627670"/>
          </a:xfrm>
        </p:spPr>
        <p:txBody>
          <a:bodyPr/>
          <a:lstStyle/>
          <a:p>
            <a:r>
              <a:rPr lang="en-US" u="sng" dirty="0">
                <a:solidFill>
                  <a:schemeClr val="bg2">
                    <a:lumMod val="75000"/>
                  </a:schemeClr>
                </a:solidFill>
              </a:rPr>
              <a:t>Contents in neo4J:</a:t>
            </a:r>
          </a:p>
        </p:txBody>
      </p:sp>
    </p:spTree>
    <p:extLst>
      <p:ext uri="{BB962C8B-B14F-4D97-AF65-F5344CB8AC3E}">
        <p14:creationId xmlns:p14="http://schemas.microsoft.com/office/powerpoint/2010/main" val="16530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3C800-DC50-815C-9799-3CAAB5167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712" y="228600"/>
            <a:ext cx="10390187" cy="710220"/>
          </a:xfrm>
        </p:spPr>
        <p:txBody>
          <a:bodyPr/>
          <a:lstStyle/>
          <a:p>
            <a:r>
              <a:rPr lang="en-US" u="sng" dirty="0">
                <a:solidFill>
                  <a:schemeClr val="bg2">
                    <a:lumMod val="75000"/>
                  </a:schemeClr>
                </a:solidFill>
              </a:rPr>
              <a:t>Problem Faced While Building the QA System: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EB2CB-8308-025B-68A1-1D1FCE5AE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049336"/>
            <a:ext cx="9905999" cy="5395913"/>
          </a:xfrm>
        </p:spPr>
        <p:txBody>
          <a:bodyPr>
            <a:normAutofit/>
          </a:bodyPr>
          <a:lstStyle/>
          <a:p>
            <a:r>
              <a:rPr lang="en-US" dirty="0"/>
              <a:t>Initial Plan:</a:t>
            </a:r>
          </a:p>
          <a:p>
            <a:pPr marL="457200" lvl="1" indent="0">
              <a:buNone/>
            </a:pPr>
            <a:r>
              <a:rPr lang="en-US" dirty="0"/>
              <a:t>We planned to use </a:t>
            </a:r>
            <a:r>
              <a:rPr lang="en-US" dirty="0" err="1"/>
              <a:t>Neosemantics</a:t>
            </a:r>
            <a:r>
              <a:rPr lang="en-US" dirty="0"/>
              <a:t> (n10s) to build the QA system using SPARQL, which would enable semantic queries on RDF data.</a:t>
            </a:r>
          </a:p>
          <a:p>
            <a:r>
              <a:rPr lang="en-US" dirty="0"/>
              <a:t>Issue Encountered:</a:t>
            </a:r>
          </a:p>
          <a:p>
            <a:pPr marL="457200" lvl="1" indent="0">
              <a:buNone/>
            </a:pPr>
            <a:r>
              <a:rPr lang="en-US" dirty="0"/>
              <a:t>The newer version of Neo4j no longer supports </a:t>
            </a:r>
            <a:r>
              <a:rPr lang="en-US" dirty="0" err="1"/>
              <a:t>Neosemantics</a:t>
            </a:r>
            <a:r>
              <a:rPr lang="en-US" dirty="0"/>
              <a:t>, limiting our ability to integrate RDF data and execute SPARQL queries.</a:t>
            </a:r>
          </a:p>
          <a:p>
            <a:r>
              <a:rPr lang="en-US" dirty="0"/>
              <a:t>Solution Implemented:</a:t>
            </a:r>
          </a:p>
          <a:p>
            <a:pPr lvl="1"/>
            <a:r>
              <a:rPr lang="en-US" dirty="0"/>
              <a:t>Adapted the system to use Cypher Queries, leveraging Neo4j’s native query language to design the Q&amp;A functionality.</a:t>
            </a:r>
          </a:p>
          <a:p>
            <a:pPr lvl="1"/>
            <a:r>
              <a:rPr lang="en-US" dirty="0"/>
              <a:t>Focused on efficiently querying the graph database while ensuring semantic relationships were maintained.</a:t>
            </a:r>
          </a:p>
        </p:txBody>
      </p:sp>
    </p:spTree>
    <p:extLst>
      <p:ext uri="{BB962C8B-B14F-4D97-AF65-F5344CB8AC3E}">
        <p14:creationId xmlns:p14="http://schemas.microsoft.com/office/powerpoint/2010/main" val="56049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E12DD-2464-67CA-66C3-34090688F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863" y="42950"/>
            <a:ext cx="9905998" cy="819670"/>
          </a:xfrm>
        </p:spPr>
        <p:txBody>
          <a:bodyPr/>
          <a:lstStyle/>
          <a:p>
            <a:r>
              <a:rPr lang="en-US" u="sng" dirty="0">
                <a:solidFill>
                  <a:schemeClr val="bg2">
                    <a:lumMod val="75000"/>
                  </a:schemeClr>
                </a:solidFill>
              </a:rPr>
              <a:t>Predefined Cypher Queries for QA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58858-FD18-F082-CD95-895B0782A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592137"/>
            <a:ext cx="9905999" cy="35417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Overview:</a:t>
            </a:r>
          </a:p>
          <a:p>
            <a:pPr lvl="1"/>
            <a:r>
              <a:rPr lang="en-US" dirty="0"/>
              <a:t>Developed predefined Cypher queries to execute when a user's question matches a specific intent pattern.</a:t>
            </a:r>
          </a:p>
          <a:p>
            <a:pPr lvl="1"/>
            <a:r>
              <a:rPr lang="en-US" dirty="0"/>
              <a:t>This approach integrates data preprocessing, NLP, graph database design, and real-time query execution to meet the application's objectives.</a:t>
            </a:r>
          </a:p>
          <a:p>
            <a:r>
              <a:rPr lang="en-US" dirty="0"/>
              <a:t>Capabilities:</a:t>
            </a:r>
          </a:p>
          <a:p>
            <a:pPr lvl="1"/>
            <a:r>
              <a:rPr lang="en-US" dirty="0"/>
              <a:t>Enables answering analytical and predefined questions seamlessly.</a:t>
            </a:r>
          </a:p>
          <a:p>
            <a:r>
              <a:rPr lang="en-US" dirty="0"/>
              <a:t>Examples of Questions Answered by the QA System: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6D581C-0234-6D53-86AC-E1C2E2F18C1F}"/>
              </a:ext>
            </a:extLst>
          </p:cNvPr>
          <p:cNvSpPr txBox="1"/>
          <p:nvPr/>
        </p:nvSpPr>
        <p:spPr>
          <a:xfrm>
            <a:off x="976313" y="4023905"/>
            <a:ext cx="476372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bg2">
                    <a:lumMod val="50000"/>
                  </a:schemeClr>
                </a:solidFill>
              </a:rPr>
              <a:t>Direct questions:</a:t>
            </a:r>
            <a:endParaRPr lang="en-US" u="sng" dirty="0">
              <a:solidFill>
                <a:schemeClr val="bg2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Who directed </a:t>
            </a:r>
            <a:r>
              <a:rPr lang="en-US" i="1" dirty="0"/>
              <a:t>Inception</a:t>
            </a:r>
            <a:r>
              <a:rPr lang="en-US" dirty="0">
                <a:latin typeface="Algerian" panose="04020705040A02060702" pitchFamily="82" charset="0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Which movies belong to the </a:t>
            </a:r>
            <a:r>
              <a:rPr lang="en-US" i="1" dirty="0"/>
              <a:t>Action</a:t>
            </a:r>
            <a:r>
              <a:rPr lang="en-US" dirty="0"/>
              <a:t> genre</a:t>
            </a:r>
            <a:r>
              <a:rPr lang="en-US" dirty="0">
                <a:latin typeface="Algerian" panose="04020705040A02060702" pitchFamily="82" charset="0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languages does </a:t>
            </a:r>
            <a:r>
              <a:rPr lang="en-US" i="1" dirty="0"/>
              <a:t>Parasite</a:t>
            </a:r>
            <a:r>
              <a:rPr lang="en-US" dirty="0"/>
              <a:t> have</a:t>
            </a:r>
            <a:r>
              <a:rPr lang="en-US" dirty="0">
                <a:latin typeface="Algerian" panose="04020705040A02060702" pitchFamily="82" charset="0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Who are the actors in </a:t>
            </a:r>
            <a:r>
              <a:rPr lang="en-US" i="1" dirty="0"/>
              <a:t>The Godfather</a:t>
            </a:r>
            <a:r>
              <a:rPr lang="en-US" dirty="0">
                <a:latin typeface="Algerian" panose="04020705040A02060702" pitchFamily="82" charset="0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Which company produced </a:t>
            </a:r>
            <a:r>
              <a:rPr lang="en-US" i="1" dirty="0"/>
              <a:t>Titanic</a:t>
            </a:r>
            <a:r>
              <a:rPr lang="en-US" dirty="0">
                <a:latin typeface="Algerian" panose="04020705040A02060702" pitchFamily="82" charset="0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is the revenue of </a:t>
            </a:r>
            <a:r>
              <a:rPr lang="en-US" i="1" dirty="0"/>
              <a:t>Avatar</a:t>
            </a:r>
            <a:r>
              <a:rPr lang="en-US" dirty="0">
                <a:latin typeface="Algerian" panose="04020705040A02060702" pitchFamily="82" charset="0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Give all details of </a:t>
            </a:r>
            <a:r>
              <a:rPr lang="en-US" i="1" dirty="0"/>
              <a:t>Interstellar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146F6A-B119-B21C-33BA-75DB8C6BA748}"/>
              </a:ext>
            </a:extLst>
          </p:cNvPr>
          <p:cNvSpPr txBox="1"/>
          <p:nvPr/>
        </p:nvSpPr>
        <p:spPr>
          <a:xfrm>
            <a:off x="5699661" y="4036082"/>
            <a:ext cx="610235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bg2">
                    <a:lumMod val="50000"/>
                  </a:schemeClr>
                </a:solidFill>
              </a:rPr>
              <a:t>Analytical questions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are the top 20 movies in each genre</a:t>
            </a:r>
            <a:r>
              <a:rPr lang="en-US" dirty="0">
                <a:latin typeface="Algerian" panose="04020705040A02060702" pitchFamily="82" charset="0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Who are the top 5 most successful actors</a:t>
            </a:r>
            <a:r>
              <a:rPr lang="en-US" dirty="0">
                <a:latin typeface="Algerian" panose="04020705040A02060702" pitchFamily="82" charset="0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Which genres were most successful in 2020</a:t>
            </a:r>
            <a:r>
              <a:rPr lang="en-US" dirty="0">
                <a:latin typeface="Algerian" panose="04020705040A02060702" pitchFamily="82" charset="0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Who are the top 5 most successful directors by average movie rating</a:t>
            </a:r>
            <a:r>
              <a:rPr lang="en-US" dirty="0">
                <a:latin typeface="Algerian" panose="04020705040A02060702" pitchFamily="82" charset="0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Which production companies have the most successful movies</a:t>
            </a:r>
            <a:r>
              <a:rPr lang="en-US" dirty="0">
                <a:latin typeface="Algerian" panose="04020705040A02060702" pitchFamily="82" charset="0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is the yearly box office trend</a:t>
            </a:r>
            <a:r>
              <a:rPr lang="en-US" dirty="0">
                <a:latin typeface="Algerian" panose="04020705040A02060702" pitchFamily="82" charset="0"/>
              </a:rPr>
              <a:t>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5BE639-3645-68DB-C151-72F2D44BFA98}"/>
              </a:ext>
            </a:extLst>
          </p:cNvPr>
          <p:cNvCxnSpPr/>
          <p:nvPr/>
        </p:nvCxnSpPr>
        <p:spPr>
          <a:xfrm>
            <a:off x="5701943" y="4102786"/>
            <a:ext cx="0" cy="2451914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365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00842-ABBA-9B74-3BE5-A9ED87F8E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113" y="152400"/>
            <a:ext cx="9905998" cy="710220"/>
          </a:xfrm>
        </p:spPr>
        <p:txBody>
          <a:bodyPr/>
          <a:lstStyle/>
          <a:p>
            <a:r>
              <a:rPr lang="en-US" u="sng" dirty="0">
                <a:solidFill>
                  <a:schemeClr val="bg2">
                    <a:lumMod val="75000"/>
                  </a:schemeClr>
                </a:solidFill>
              </a:rPr>
              <a:t>Building Question answer system: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730F3-1D02-9E59-1B78-A87C80A8C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769937"/>
            <a:ext cx="9905999" cy="49704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Objective:</a:t>
            </a:r>
          </a:p>
          <a:p>
            <a:pPr lvl="1"/>
            <a:r>
              <a:rPr lang="en-US" dirty="0"/>
              <a:t>To understand and process user queries before generating responses in the QA system.</a:t>
            </a:r>
          </a:p>
          <a:p>
            <a:r>
              <a:rPr lang="en-US" dirty="0"/>
              <a:t>Process:</a:t>
            </a:r>
          </a:p>
          <a:p>
            <a:pPr lvl="1"/>
            <a:r>
              <a:rPr lang="en-US" dirty="0"/>
              <a:t>Parse the user's question to identify intent, pattern, and entities.</a:t>
            </a:r>
          </a:p>
          <a:p>
            <a:pPr lvl="1"/>
            <a:r>
              <a:rPr lang="en-US" dirty="0"/>
              <a:t>Convert the parsed input into a Cypher query for execution.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Input Question: "Who is the director of Movie X?“</a:t>
            </a:r>
          </a:p>
          <a:p>
            <a:pPr lvl="1"/>
            <a:r>
              <a:rPr lang="en-US" dirty="0"/>
              <a:t>Parsed Intent: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Generated Cypher Query:</a:t>
            </a:r>
          </a:p>
          <a:p>
            <a:pPr lvl="1"/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F73F577-8292-D1B6-93B8-E70B123382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285" y="5740290"/>
            <a:ext cx="5877572" cy="877163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MATCH (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m:Movie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)&lt;-[:DIRECTED_BY]-&gt;(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d:Person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)</a:t>
            </a:r>
            <a:b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WHERE 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toLower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(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m.title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) = 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toLower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($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movie_title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)</a:t>
            </a:r>
            <a:b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RETURN d.name AS director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1A67E91-253D-69E2-411D-5F6170875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635" y="4260850"/>
            <a:ext cx="5877572" cy="877163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'intent'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FindDirector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'pattern'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r'who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\s+(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directed|is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the director of)\s+(?P&lt;Movie&gt;.+)'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'entities'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[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'Movie'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84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219B2-6524-C3E3-3966-0CF13DD03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266700"/>
            <a:ext cx="9905998" cy="729270"/>
          </a:xfrm>
        </p:spPr>
        <p:txBody>
          <a:bodyPr/>
          <a:lstStyle/>
          <a:p>
            <a:r>
              <a:rPr lang="en-US" u="sng" dirty="0">
                <a:solidFill>
                  <a:schemeClr val="bg2">
                    <a:lumMod val="75000"/>
                  </a:schemeClr>
                </a:solidFill>
              </a:rPr>
              <a:t>Goal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6399C-9881-8321-CB50-9ACA44890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4" y="1112836"/>
            <a:ext cx="9905999" cy="453231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Building a Robust Movie QA System.</a:t>
            </a:r>
          </a:p>
          <a:p>
            <a:pPr lvl="1"/>
            <a:r>
              <a:rPr lang="en-US" dirty="0"/>
              <a:t>Using Natural Language Processing (NLP) and NEO4J Graph Database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Key Achievements:</a:t>
            </a:r>
          </a:p>
          <a:p>
            <a:pPr lvl="1"/>
            <a:r>
              <a:rPr lang="en-US" dirty="0"/>
              <a:t>Data Collection and Preparation</a:t>
            </a:r>
          </a:p>
          <a:p>
            <a:pPr lvl="1"/>
            <a:r>
              <a:rPr lang="en-US" dirty="0"/>
              <a:t>Triples Extraction with NLP</a:t>
            </a:r>
          </a:p>
          <a:p>
            <a:pPr lvl="1"/>
            <a:r>
              <a:rPr lang="en-US" dirty="0"/>
              <a:t>Entity-Relation Mapping</a:t>
            </a:r>
          </a:p>
          <a:p>
            <a:pPr lvl="1"/>
            <a:r>
              <a:rPr lang="en-US" dirty="0"/>
              <a:t>Knowledge Graph Construction</a:t>
            </a:r>
          </a:p>
          <a:p>
            <a:pPr lvl="1"/>
            <a:r>
              <a:rPr lang="en-US" dirty="0"/>
              <a:t>Query Parsing (Natural Language)</a:t>
            </a:r>
          </a:p>
          <a:p>
            <a:pPr lvl="1"/>
            <a:r>
              <a:rPr lang="en-US" dirty="0"/>
              <a:t>Cypher Query Generation</a:t>
            </a:r>
          </a:p>
          <a:p>
            <a:pPr lvl="1"/>
            <a:r>
              <a:rPr lang="en-US" dirty="0"/>
              <a:t>Graph Query Execution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909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6378D23-492C-326C-CB9A-F3449E129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2151" y="746124"/>
            <a:ext cx="6160522" cy="1350963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chemeClr val="bg2">
                    <a:lumMod val="75000"/>
                  </a:schemeClr>
                </a:solidFill>
              </a:rPr>
              <a:t>Testing QA system on console: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A46CDDF-4884-D6DC-7B4A-EBCB19BA5F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30" r="60032" b="1"/>
          <a:stretch/>
        </p:blipFill>
        <p:spPr>
          <a:xfrm>
            <a:off x="7551665" y="10"/>
            <a:ext cx="4635583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79B4F-0040-B8F4-4094-78FE5B150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5485" y="2249487"/>
            <a:ext cx="6078453" cy="3541714"/>
          </a:xfrm>
        </p:spPr>
        <p:txBody>
          <a:bodyPr>
            <a:normAutofit/>
          </a:bodyPr>
          <a:lstStyle/>
          <a:p>
            <a:r>
              <a:rPr lang="en-US" dirty="0"/>
              <a:t>Questions Asked:</a:t>
            </a:r>
          </a:p>
          <a:p>
            <a:pPr lvl="1"/>
            <a:r>
              <a:rPr lang="en-US" dirty="0"/>
              <a:t>Who directed Gunner?</a:t>
            </a:r>
          </a:p>
          <a:p>
            <a:pPr lvl="2"/>
            <a:r>
              <a:rPr lang="en-US" dirty="0"/>
              <a:t>Response: The director of Gunner is Dimitri Logothetis.</a:t>
            </a:r>
          </a:p>
          <a:p>
            <a:pPr lvl="1"/>
            <a:r>
              <a:rPr lang="en-US" dirty="0"/>
              <a:t>Which languages have the highest-rated movies?</a:t>
            </a:r>
          </a:p>
          <a:p>
            <a:pPr lvl="2"/>
            <a:r>
              <a:rPr lang="en-US" dirty="0"/>
              <a:t>Response: Displays a list of languages ranked by average movie rating (e.g., Krio, Latin, Romanian)</a:t>
            </a:r>
          </a:p>
        </p:txBody>
      </p:sp>
    </p:spTree>
    <p:extLst>
      <p:ext uri="{BB962C8B-B14F-4D97-AF65-F5344CB8AC3E}">
        <p14:creationId xmlns:p14="http://schemas.microsoft.com/office/powerpoint/2010/main" val="1927218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2" name="Rectangle 101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135509-FC48-0EBD-C8F2-3F4FCB2E6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045" y="555018"/>
            <a:ext cx="4432680" cy="1478570"/>
          </a:xfrm>
        </p:spPr>
        <p:txBody>
          <a:bodyPr>
            <a:noAutofit/>
          </a:bodyPr>
          <a:lstStyle/>
          <a:p>
            <a:r>
              <a:rPr lang="en-US" sz="3200" u="sng" dirty="0">
                <a:solidFill>
                  <a:schemeClr val="bg2">
                    <a:lumMod val="75000"/>
                  </a:schemeClr>
                </a:solidFill>
              </a:rPr>
              <a:t>Building a user interface for QA system: 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0923001-26F8-AB6A-6860-AAF322F2FA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092" r="20841" b="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378BD-DB1B-6F4B-B87A-1054FC06C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6769" y="2249486"/>
            <a:ext cx="4277106" cy="36052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Framework Used:</a:t>
            </a:r>
          </a:p>
          <a:p>
            <a:pPr lvl="1">
              <a:lnSpc>
                <a:spcPct val="110000"/>
              </a:lnSpc>
            </a:pPr>
            <a:r>
              <a:rPr lang="en-US" sz="1600" dirty="0"/>
              <a:t>Developed a Flask-based web application for seamless user interaction.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Integration:</a:t>
            </a:r>
          </a:p>
          <a:p>
            <a:pPr lvl="1">
              <a:lnSpc>
                <a:spcPct val="110000"/>
              </a:lnSpc>
            </a:pPr>
            <a:r>
              <a:rPr lang="en-US" sz="1600" dirty="0"/>
              <a:t>Integrated the Q&amp;A system to provide real-time responses to movie-related queries.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Key Feature:</a:t>
            </a:r>
          </a:p>
          <a:p>
            <a:pPr lvl="1">
              <a:lnSpc>
                <a:spcPct val="110000"/>
              </a:lnSpc>
            </a:pPr>
            <a:r>
              <a:rPr lang="en-US" sz="1600" dirty="0"/>
              <a:t>Ability to ask natural language questions (e.g., "Which country produced Gunner?").</a:t>
            </a:r>
          </a:p>
        </p:txBody>
      </p:sp>
    </p:spTree>
    <p:extLst>
      <p:ext uri="{BB962C8B-B14F-4D97-AF65-F5344CB8AC3E}">
        <p14:creationId xmlns:p14="http://schemas.microsoft.com/office/powerpoint/2010/main" val="616039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3" name="Rectangle 72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08FE3C8-BAF1-4AB7-895B-F21B27E76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0312" y="618518"/>
            <a:ext cx="5767387" cy="1478570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chemeClr val="bg2">
                    <a:lumMod val="75000"/>
                  </a:schemeClr>
                </a:solidFill>
              </a:rPr>
              <a:t>Conclusion and Project Impact:</a:t>
            </a:r>
          </a:p>
        </p:txBody>
      </p:sp>
      <p:pic>
        <p:nvPicPr>
          <p:cNvPr id="7" name="Picture 6" descr="A movie qa system with many different types of objects&#10;&#10;Description automatically generated">
            <a:extLst>
              <a:ext uri="{FF2B5EF4-FFF2-40B4-BE49-F238E27FC236}">
                <a16:creationId xmlns:a16="http://schemas.microsoft.com/office/drawing/2014/main" id="{4D42D240-FB76-F4A4-1AB9-3DAA7DC51C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1029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1B3D565-9B9F-DA17-9F6C-D95C78A04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9361" y="1990726"/>
            <a:ext cx="5267326" cy="4248756"/>
          </a:xfrm>
        </p:spPr>
        <p:txBody>
          <a:bodyPr>
            <a:normAutofit fontScale="85000" lnSpcReduction="10000"/>
          </a:bodyPr>
          <a:lstStyle/>
          <a:p>
            <a:r>
              <a:rPr lang="en-US" sz="2000" dirty="0"/>
              <a:t>Key Takeaways:</a:t>
            </a:r>
          </a:p>
          <a:p>
            <a:pPr lvl="1"/>
            <a:r>
              <a:rPr lang="en-US" dirty="0"/>
              <a:t>Successfully integrated NLP and graph databases for robust query handling.</a:t>
            </a:r>
          </a:p>
          <a:p>
            <a:pPr lvl="1"/>
            <a:r>
              <a:rPr lang="en-US" dirty="0"/>
              <a:t>Enhanced natural language understanding to provide accurate movie-related insights.</a:t>
            </a:r>
          </a:p>
          <a:p>
            <a:pPr lvl="1"/>
            <a:r>
              <a:rPr lang="en-US" dirty="0"/>
              <a:t>Demonstrated the feasibility of scaling the QA system for larger datasets.</a:t>
            </a:r>
          </a:p>
          <a:p>
            <a:r>
              <a:rPr lang="en-US" sz="2000" dirty="0"/>
              <a:t>Impact:</a:t>
            </a:r>
          </a:p>
          <a:p>
            <a:pPr lvl="1"/>
            <a:r>
              <a:rPr lang="en-US" dirty="0"/>
              <a:t>Potential to revolutionize data querying in the entertainment industry.</a:t>
            </a:r>
          </a:p>
          <a:p>
            <a:pPr lvl="1"/>
            <a:r>
              <a:rPr lang="en-US" dirty="0"/>
              <a:t>Framework applicable across other domains requiring knowledge graph-based QA systems.</a:t>
            </a:r>
          </a:p>
        </p:txBody>
      </p:sp>
    </p:spTree>
    <p:extLst>
      <p:ext uri="{BB962C8B-B14F-4D97-AF65-F5344CB8AC3E}">
        <p14:creationId xmlns:p14="http://schemas.microsoft.com/office/powerpoint/2010/main" val="1147666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613622-FDEA-795F-1A9D-16F4DA5B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239" y="729193"/>
            <a:ext cx="5002212" cy="113612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u="sng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</a:rPr>
              <a:t>Real-World Applications of the Movie QA System: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1117394-421E-BA39-943D-9402F6CA8AFC}"/>
              </a:ext>
            </a:extLst>
          </p:cNvPr>
          <p:cNvSpPr txBox="1">
            <a:spLocks/>
          </p:cNvSpPr>
          <p:nvPr/>
        </p:nvSpPr>
        <p:spPr>
          <a:xfrm>
            <a:off x="954088" y="1995223"/>
            <a:ext cx="4638675" cy="4049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marR="0" lvl="0"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tabLst/>
            </a:pPr>
            <a:r>
              <a:rPr lang="en-US" altLang="en-US" sz="2000" b="1" dirty="0"/>
              <a:t>Streaming Platforms</a:t>
            </a:r>
            <a:r>
              <a:rPr lang="en-US" altLang="en-US" sz="2000" dirty="0"/>
              <a:t>: Enhance user experience with real-time movie-related query handling.</a:t>
            </a:r>
          </a:p>
          <a:p>
            <a:pPr marL="57150" marR="0" lvl="0"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tabLst/>
            </a:pPr>
            <a:r>
              <a:rPr lang="en-US" altLang="en-US" sz="2000" b="1" dirty="0"/>
              <a:t>Entertainment Analytics</a:t>
            </a:r>
            <a:r>
              <a:rPr lang="en-US" altLang="en-US" sz="2000" dirty="0"/>
              <a:t>: Provide insights on trends in movies, genres, and actors.</a:t>
            </a:r>
          </a:p>
          <a:p>
            <a:pPr marL="114300" marR="0" lvl="0"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tabLst/>
            </a:pPr>
            <a:r>
              <a:rPr lang="en-US" altLang="en-US" sz="2000" b="1" dirty="0"/>
              <a:t>Educational Tools</a:t>
            </a:r>
            <a:r>
              <a:rPr lang="en-US" altLang="en-US" sz="2000" dirty="0"/>
              <a:t>: Assist film studies students and researchers with quick access to movie details.</a:t>
            </a:r>
          </a:p>
          <a:p>
            <a:pPr marL="57150" marR="0" lvl="0"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tabLst/>
            </a:pPr>
            <a:r>
              <a:rPr lang="en-US" altLang="en-US" sz="2000" b="1" dirty="0"/>
              <a:t>Market Analysis</a:t>
            </a:r>
            <a:r>
              <a:rPr lang="en-US" altLang="en-US" sz="2000" dirty="0"/>
              <a:t>: Support production houses in analyzing audience preferences.</a:t>
            </a:r>
          </a:p>
        </p:txBody>
      </p:sp>
      <p:pic>
        <p:nvPicPr>
          <p:cNvPr id="10" name="Picture 9" descr="A person standing in front of a group of people&#10;&#10;Description automatically generated">
            <a:extLst>
              <a:ext uri="{FF2B5EF4-FFF2-40B4-BE49-F238E27FC236}">
                <a16:creationId xmlns:a16="http://schemas.microsoft.com/office/drawing/2014/main" id="{94BAA8B1-C550-68CE-23C7-688EFD1AA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88386"/>
            <a:ext cx="5456279" cy="545627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3565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49A01-6174-B675-9752-08FB716C5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112" y="330200"/>
            <a:ext cx="10174288" cy="1192820"/>
          </a:xfrm>
        </p:spPr>
        <p:txBody>
          <a:bodyPr/>
          <a:lstStyle/>
          <a:p>
            <a:r>
              <a:rPr lang="en-US" i="0" u="sng" dirty="0">
                <a:solidFill>
                  <a:schemeClr val="bg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Data Description, Data Size, Data Collection Method:</a:t>
            </a:r>
            <a:endParaRPr lang="en-US" u="sng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68F34-C49E-7BB9-9101-50C966B71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569242"/>
            <a:ext cx="9905999" cy="509190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 used Kaggle website to download movie dataset. The raw data contains 1 million movie details in it. (</a:t>
            </a:r>
            <a:r>
              <a:rPr lang="en-US" dirty="0">
                <a:hlinkClick r:id="rId2"/>
              </a:rPr>
              <a:t>link to dataset</a:t>
            </a:r>
            <a:r>
              <a:rPr lang="en-US" dirty="0"/>
              <a:t>).</a:t>
            </a:r>
          </a:p>
          <a:p>
            <a:r>
              <a:rPr lang="en-US" dirty="0"/>
              <a:t>The TMDB (The Movie Database) is a comprehensive movie database that provides information about movies, including details like titles, ratings, release dates, revenue, genres, and much more.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have filtered down the data and used last 5 years movie details starting from 1/1/2020, which is more than ~200K Movies data. </a:t>
            </a:r>
          </a:p>
          <a:p>
            <a:r>
              <a:rPr lang="en-US" dirty="0"/>
              <a:t>Although we plan to extend our project and use entire 1M dataset.</a:t>
            </a:r>
          </a:p>
          <a:p>
            <a:r>
              <a:rPr lang="en-US" dirty="0"/>
              <a:t>The data was downloaded in the form of CSV file.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846B86-6208-0552-4CCA-A46128CDF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1" y="3365500"/>
            <a:ext cx="9905999" cy="117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34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EE087-33D3-B4DD-6933-A4C1E6824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93700"/>
            <a:ext cx="10256838" cy="1084870"/>
          </a:xfrm>
        </p:spPr>
        <p:txBody>
          <a:bodyPr/>
          <a:lstStyle/>
          <a:p>
            <a:r>
              <a:rPr lang="en-US" i="0" u="sng" dirty="0">
                <a:solidFill>
                  <a:schemeClr val="bg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Platform Setting/System Configuration Procedures:</a:t>
            </a:r>
            <a:endParaRPr lang="en-US" u="sng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198D3-230F-E6D8-D537-F211C5615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750" y="1292722"/>
            <a:ext cx="11099800" cy="5133478"/>
          </a:xfrm>
        </p:spPr>
        <p:txBody>
          <a:bodyPr>
            <a:normAutofit/>
          </a:bodyPr>
          <a:lstStyle/>
          <a:p>
            <a:r>
              <a:rPr lang="en-US" dirty="0"/>
              <a:t>MongoDB community version:</a:t>
            </a:r>
          </a:p>
          <a:p>
            <a:pPr lvl="1"/>
            <a:r>
              <a:rPr lang="en-US" dirty="0"/>
              <a:t>connect to MongoDB (mongodb://localhost:27017/).</a:t>
            </a:r>
          </a:p>
          <a:p>
            <a:pPr lvl="1"/>
            <a:r>
              <a:rPr lang="en-US" dirty="0"/>
              <a:t>The connection were made via python code.</a:t>
            </a:r>
          </a:p>
          <a:p>
            <a:r>
              <a:rPr lang="en-US" dirty="0"/>
              <a:t>Neo4j desktop:</a:t>
            </a:r>
          </a:p>
          <a:p>
            <a:pPr lvl="1"/>
            <a:r>
              <a:rPr lang="en-US" dirty="0"/>
              <a:t>Setup the DBMS with name and password.</a:t>
            </a:r>
          </a:p>
          <a:p>
            <a:pPr lvl="1"/>
            <a:r>
              <a:rPr lang="en-US" dirty="0"/>
              <a:t>Made few config changes:</a:t>
            </a:r>
          </a:p>
          <a:p>
            <a:pPr marL="457200" lvl="1" indent="0">
              <a:buNone/>
            </a:pPr>
            <a:r>
              <a:rPr lang="en-US" dirty="0"/>
              <a:t>   dbms.memory.heap.initial_size=6G</a:t>
            </a:r>
          </a:p>
          <a:p>
            <a:pPr marL="457200" lvl="1" indent="0">
              <a:buNone/>
            </a:pPr>
            <a:r>
              <a:rPr lang="en-US" dirty="0"/>
              <a:t>   dbms.memory.heap.max_size=6G</a:t>
            </a:r>
          </a:p>
          <a:p>
            <a:pPr marL="457200" lvl="1" indent="0">
              <a:buNone/>
            </a:pPr>
            <a:r>
              <a:rPr lang="en-US" dirty="0"/>
              <a:t>   dbms.memory.pagecache.size=8G</a:t>
            </a:r>
          </a:p>
          <a:p>
            <a:pPr marL="457200" lvl="1" indent="0">
              <a:buNone/>
            </a:pPr>
            <a:r>
              <a:rPr lang="en-US" dirty="0"/>
              <a:t>   dbms.windows_service_name=neo4j-relate-dbms-a4ee4310-4e49-49e0-9082-926af4973254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477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3B7D4E81-F00B-8834-DE8C-2079B211ADD6}"/>
              </a:ext>
            </a:extLst>
          </p:cNvPr>
          <p:cNvSpPr/>
          <p:nvPr/>
        </p:nvSpPr>
        <p:spPr>
          <a:xfrm>
            <a:off x="3642115" y="3828878"/>
            <a:ext cx="1538290" cy="516039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3F1B164-D922-5D21-86AC-C8462E3C9920}"/>
              </a:ext>
            </a:extLst>
          </p:cNvPr>
          <p:cNvSpPr txBox="1"/>
          <p:nvPr/>
        </p:nvSpPr>
        <p:spPr>
          <a:xfrm>
            <a:off x="3642114" y="3769338"/>
            <a:ext cx="1538291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ER Mapping &amp; CSV Export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7FC87-CEBD-D303-4BBF-05B25E1F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762" y="114864"/>
            <a:ext cx="9905998" cy="955402"/>
          </a:xfrm>
        </p:spPr>
        <p:txBody>
          <a:bodyPr/>
          <a:lstStyle/>
          <a:p>
            <a:r>
              <a:rPr lang="en-US" i="0" u="sng" dirty="0">
                <a:solidFill>
                  <a:schemeClr val="bg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System Design (Architecture):</a:t>
            </a:r>
            <a:endParaRPr lang="en-US" u="sng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A3B92B4-835D-7B68-CAF3-275976253FD2}"/>
              </a:ext>
            </a:extLst>
          </p:cNvPr>
          <p:cNvSpPr/>
          <p:nvPr/>
        </p:nvSpPr>
        <p:spPr>
          <a:xfrm rot="5400000">
            <a:off x="5452185" y="4456819"/>
            <a:ext cx="2297476" cy="1674253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FF60FCE-1D9D-6C06-07D6-C003316C6C0D}"/>
              </a:ext>
            </a:extLst>
          </p:cNvPr>
          <p:cNvSpPr/>
          <p:nvPr/>
        </p:nvSpPr>
        <p:spPr>
          <a:xfrm>
            <a:off x="5887048" y="5557320"/>
            <a:ext cx="1455199" cy="694986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TRIPLES COLLECTION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B7FCE97-6DBC-DE80-6FD5-CB61F208E7AC}"/>
              </a:ext>
            </a:extLst>
          </p:cNvPr>
          <p:cNvSpPr/>
          <p:nvPr/>
        </p:nvSpPr>
        <p:spPr>
          <a:xfrm>
            <a:off x="5887048" y="4671956"/>
            <a:ext cx="1455199" cy="694986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MOVIES COLLECTION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7CEA0C4-3333-1BA3-06EF-1FB1FE0E2302}"/>
              </a:ext>
            </a:extLst>
          </p:cNvPr>
          <p:cNvSpPr/>
          <p:nvPr/>
        </p:nvSpPr>
        <p:spPr>
          <a:xfrm>
            <a:off x="10050628" y="4703142"/>
            <a:ext cx="1340736" cy="628530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078C1D-2121-CF44-3692-2F373C8C3891}"/>
              </a:ext>
            </a:extLst>
          </p:cNvPr>
          <p:cNvSpPr txBox="1"/>
          <p:nvPr/>
        </p:nvSpPr>
        <p:spPr>
          <a:xfrm>
            <a:off x="5955108" y="4228950"/>
            <a:ext cx="1305867" cy="61555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MongoDB</a:t>
            </a:r>
            <a:endParaRPr kumimoji="0" lang="en-US" sz="2000" b="1" i="0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77DDC8E-C797-81B9-82F0-D2285179C803}"/>
              </a:ext>
            </a:extLst>
          </p:cNvPr>
          <p:cNvCxnSpPr>
            <a:cxnSpLocks/>
          </p:cNvCxnSpPr>
          <p:nvPr/>
        </p:nvCxnSpPr>
        <p:spPr>
          <a:xfrm>
            <a:off x="5763796" y="4536726"/>
            <a:ext cx="1674254" cy="0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5EB7C15-4C8A-499A-579D-779F69EF8C04}"/>
              </a:ext>
            </a:extLst>
          </p:cNvPr>
          <p:cNvSpPr/>
          <p:nvPr/>
        </p:nvSpPr>
        <p:spPr>
          <a:xfrm rot="5400000">
            <a:off x="4031139" y="1279481"/>
            <a:ext cx="2297476" cy="1674253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5DA41FA-F055-BDE5-31AE-65C0C426838B}"/>
              </a:ext>
            </a:extLst>
          </p:cNvPr>
          <p:cNvSpPr/>
          <p:nvPr/>
        </p:nvSpPr>
        <p:spPr>
          <a:xfrm>
            <a:off x="4534062" y="2379982"/>
            <a:ext cx="1305867" cy="694986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QUERY GENERATOR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244E499-EA0C-4FD4-F89F-5874299F93A6}"/>
              </a:ext>
            </a:extLst>
          </p:cNvPr>
          <p:cNvSpPr/>
          <p:nvPr/>
        </p:nvSpPr>
        <p:spPr>
          <a:xfrm>
            <a:off x="4534062" y="1494618"/>
            <a:ext cx="1305867" cy="694986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QUESTION PARSER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A3DB675-8A43-A620-A429-2107773F18BF}"/>
              </a:ext>
            </a:extLst>
          </p:cNvPr>
          <p:cNvSpPr txBox="1"/>
          <p:nvPr/>
        </p:nvSpPr>
        <p:spPr>
          <a:xfrm>
            <a:off x="4534062" y="1051612"/>
            <a:ext cx="1305867" cy="33855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chemeClr val="accent2"/>
                </a:solidFill>
                <a:latin typeface="Tw Cen MT" panose="020B0602020104020603"/>
              </a:rPr>
              <a:t>QA System</a:t>
            </a:r>
            <a:endParaRPr kumimoji="0" lang="en-US" sz="2000" b="1" i="0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5916E95-6A57-77B0-6816-896B3A211183}"/>
              </a:ext>
            </a:extLst>
          </p:cNvPr>
          <p:cNvCxnSpPr>
            <a:cxnSpLocks/>
          </p:cNvCxnSpPr>
          <p:nvPr/>
        </p:nvCxnSpPr>
        <p:spPr>
          <a:xfrm>
            <a:off x="4342750" y="1359388"/>
            <a:ext cx="1674254" cy="0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6B4999B-B083-5964-8E79-8656EDCF3217}"/>
              </a:ext>
            </a:extLst>
          </p:cNvPr>
          <p:cNvCxnSpPr>
            <a:cxnSpLocks/>
            <a:stCxn id="75" idx="1"/>
            <a:endCxn id="10" idx="3"/>
          </p:cNvCxnSpPr>
          <p:nvPr/>
        </p:nvCxnSpPr>
        <p:spPr>
          <a:xfrm flipH="1">
            <a:off x="7342247" y="5018917"/>
            <a:ext cx="979596" cy="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1E9D68DE-23D8-37BA-D4CF-EB6F9C5DB594}"/>
              </a:ext>
            </a:extLst>
          </p:cNvPr>
          <p:cNvSpPr/>
          <p:nvPr/>
        </p:nvSpPr>
        <p:spPr>
          <a:xfrm>
            <a:off x="3620068" y="5185069"/>
            <a:ext cx="1205583" cy="584775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600" b="1" dirty="0">
              <a:solidFill>
                <a:schemeClr val="accent2"/>
              </a:solidFill>
              <a:latin typeface="Tw Cen MT" panose="020B0602020104020603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B476DFE-E88C-67B0-9875-3D081F3F9021}"/>
              </a:ext>
            </a:extLst>
          </p:cNvPr>
          <p:cNvSpPr txBox="1"/>
          <p:nvPr/>
        </p:nvSpPr>
        <p:spPr>
          <a:xfrm>
            <a:off x="10050628" y="4725387"/>
            <a:ext cx="1340736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TMDB Movies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chemeClr val="accent2"/>
                </a:solidFill>
                <a:latin typeface="Tw Cen MT" panose="020B0602020104020603"/>
              </a:rPr>
              <a:t>Dataset</a:t>
            </a:r>
            <a:endParaRPr kumimoji="0" lang="en-US" sz="1600" b="1" i="0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F0B1FA2-57CD-3F88-C1A5-FCD1F5866B02}"/>
              </a:ext>
            </a:extLst>
          </p:cNvPr>
          <p:cNvSpPr txBox="1"/>
          <p:nvPr/>
        </p:nvSpPr>
        <p:spPr>
          <a:xfrm>
            <a:off x="3620068" y="5164701"/>
            <a:ext cx="1205583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NLP Triples Extraction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9015F115-6295-0A58-66D5-78D31DF6471B}"/>
              </a:ext>
            </a:extLst>
          </p:cNvPr>
          <p:cNvSpPr/>
          <p:nvPr/>
        </p:nvSpPr>
        <p:spPr>
          <a:xfrm>
            <a:off x="8321842" y="4746897"/>
            <a:ext cx="948189" cy="584775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600" b="1" dirty="0">
              <a:solidFill>
                <a:schemeClr val="accent2"/>
              </a:solidFill>
              <a:latin typeface="Tw Cen MT" panose="020B0602020104020603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8E2792E-1269-102D-5FA1-D81336EF9849}"/>
              </a:ext>
            </a:extLst>
          </p:cNvPr>
          <p:cNvSpPr txBox="1"/>
          <p:nvPr/>
        </p:nvSpPr>
        <p:spPr>
          <a:xfrm>
            <a:off x="8321843" y="4726529"/>
            <a:ext cx="939170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Data Cleaning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6313950-53F2-CC62-69BF-C78F8E3CC7C5}"/>
              </a:ext>
            </a:extLst>
          </p:cNvPr>
          <p:cNvCxnSpPr>
            <a:cxnSpLocks/>
            <a:stCxn id="71" idx="1"/>
            <a:endCxn id="75" idx="3"/>
          </p:cNvCxnSpPr>
          <p:nvPr/>
        </p:nvCxnSpPr>
        <p:spPr>
          <a:xfrm flipH="1">
            <a:off x="9261013" y="5017775"/>
            <a:ext cx="789615" cy="1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BAA86F0B-68D2-3E1E-4843-9302F39AB219}"/>
              </a:ext>
            </a:extLst>
          </p:cNvPr>
          <p:cNvCxnSpPr>
            <a:stCxn id="10" idx="1"/>
            <a:endCxn id="72" idx="0"/>
          </p:cNvCxnSpPr>
          <p:nvPr/>
        </p:nvCxnSpPr>
        <p:spPr>
          <a:xfrm rot="10800000" flipV="1">
            <a:off x="4222860" y="5019449"/>
            <a:ext cx="1664188" cy="1452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6675CC1-721C-A00D-5646-B969A78BD05D}"/>
              </a:ext>
            </a:extLst>
          </p:cNvPr>
          <p:cNvSpPr txBox="1"/>
          <p:nvPr/>
        </p:nvSpPr>
        <p:spPr>
          <a:xfrm>
            <a:off x="9203939" y="4722048"/>
            <a:ext cx="939171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Raw Data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0475A99-141B-6C88-7322-879394708C75}"/>
              </a:ext>
            </a:extLst>
          </p:cNvPr>
          <p:cNvSpPr txBox="1"/>
          <p:nvPr/>
        </p:nvSpPr>
        <p:spPr>
          <a:xfrm>
            <a:off x="7405857" y="4721762"/>
            <a:ext cx="939171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Cleaned Data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3D8B25DD-15BD-24DC-5FBD-43ED3E6779F1}"/>
              </a:ext>
            </a:extLst>
          </p:cNvPr>
          <p:cNvCxnSpPr>
            <a:stCxn id="72" idx="2"/>
            <a:endCxn id="8" idx="1"/>
          </p:cNvCxnSpPr>
          <p:nvPr/>
        </p:nvCxnSpPr>
        <p:spPr>
          <a:xfrm rot="16200000" flipH="1">
            <a:off x="4977286" y="4995050"/>
            <a:ext cx="155337" cy="16641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BA9D3E53-E7A0-755A-E2E6-B16550E56C7A}"/>
              </a:ext>
            </a:extLst>
          </p:cNvPr>
          <p:cNvSpPr txBox="1"/>
          <p:nvPr/>
        </p:nvSpPr>
        <p:spPr>
          <a:xfrm>
            <a:off x="4381923" y="4711744"/>
            <a:ext cx="1443499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Cleaned Movie Data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2611D36-3037-8CE1-5914-6164409B1915}"/>
              </a:ext>
            </a:extLst>
          </p:cNvPr>
          <p:cNvSpPr txBox="1"/>
          <p:nvPr/>
        </p:nvSpPr>
        <p:spPr>
          <a:xfrm>
            <a:off x="4774139" y="5605986"/>
            <a:ext cx="1023186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Extracted Triples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F4E478DD-80AC-4A21-3547-3E706C132FCA}"/>
              </a:ext>
            </a:extLst>
          </p:cNvPr>
          <p:cNvSpPr/>
          <p:nvPr/>
        </p:nvSpPr>
        <p:spPr>
          <a:xfrm rot="5400000">
            <a:off x="-1128352" y="2790080"/>
            <a:ext cx="5262323" cy="1811076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1DFC6559-93A3-7635-AC65-DEC9B4A0B295}"/>
              </a:ext>
            </a:extLst>
          </p:cNvPr>
          <p:cNvSpPr/>
          <p:nvPr/>
        </p:nvSpPr>
        <p:spPr>
          <a:xfrm>
            <a:off x="656823" y="1724988"/>
            <a:ext cx="1680692" cy="1938992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9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ACB4DA4-6FD3-83B7-2F77-2D2AC2464805}"/>
              </a:ext>
            </a:extLst>
          </p:cNvPr>
          <p:cNvSpPr txBox="1"/>
          <p:nvPr/>
        </p:nvSpPr>
        <p:spPr>
          <a:xfrm>
            <a:off x="501477" y="1056500"/>
            <a:ext cx="2002664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chemeClr val="accent2"/>
                </a:solidFill>
                <a:latin typeface="Tw Cen MT" panose="020B0602020104020603"/>
              </a:rPr>
              <a:t>Neo4j Graph Database</a:t>
            </a:r>
            <a:endParaRPr kumimoji="0" lang="en-US" sz="2000" b="1" i="0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B2AB253C-B6B7-0463-9771-AE2C6061B3F6}"/>
              </a:ext>
            </a:extLst>
          </p:cNvPr>
          <p:cNvCxnSpPr>
            <a:cxnSpLocks/>
          </p:cNvCxnSpPr>
          <p:nvPr/>
        </p:nvCxnSpPr>
        <p:spPr>
          <a:xfrm>
            <a:off x="597273" y="1608385"/>
            <a:ext cx="1811075" cy="0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548091FB-A882-04EA-8ACD-BE457094D125}"/>
              </a:ext>
            </a:extLst>
          </p:cNvPr>
          <p:cNvSpPr/>
          <p:nvPr/>
        </p:nvSpPr>
        <p:spPr>
          <a:xfrm>
            <a:off x="654681" y="3816071"/>
            <a:ext cx="1680692" cy="2413857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A7BDBE0-02BC-5B3C-8D2E-693AC03E0502}"/>
              </a:ext>
            </a:extLst>
          </p:cNvPr>
          <p:cNvSpPr txBox="1"/>
          <p:nvPr/>
        </p:nvSpPr>
        <p:spPr>
          <a:xfrm>
            <a:off x="781059" y="1721882"/>
            <a:ext cx="1443499" cy="33855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sng" strike="noStrike" kern="1200" cap="none" spc="0" normalizeH="0" baseline="0" noProof="0" dirty="0">
                <a:ln>
                  <a:noFill/>
                </a:ln>
                <a:solidFill>
                  <a:srgbClr val="134770">
                    <a:lumMod val="50000"/>
                  </a:srgb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NODES</a:t>
            </a:r>
            <a:endParaRPr kumimoji="0" lang="en-US" sz="1600" i="0" u="sng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BD7C927-47D5-2925-9BF7-680B13BEFF4E}"/>
              </a:ext>
            </a:extLst>
          </p:cNvPr>
          <p:cNvSpPr txBox="1"/>
          <p:nvPr/>
        </p:nvSpPr>
        <p:spPr>
          <a:xfrm>
            <a:off x="654681" y="2005646"/>
            <a:ext cx="168069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Movie </a:t>
            </a:r>
          </a:p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Person</a:t>
            </a:r>
          </a:p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Genre</a:t>
            </a:r>
          </a:p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Language</a:t>
            </a:r>
          </a:p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Country</a:t>
            </a:r>
          </a:p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Company</a:t>
            </a:r>
          </a:p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Entity(object/subject)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685F728-314D-66B6-9CD4-B4BCE90C239E}"/>
              </a:ext>
            </a:extLst>
          </p:cNvPr>
          <p:cNvSpPr txBox="1"/>
          <p:nvPr/>
        </p:nvSpPr>
        <p:spPr>
          <a:xfrm>
            <a:off x="730881" y="3811057"/>
            <a:ext cx="1528292" cy="33855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u="sng" dirty="0">
                <a:solidFill>
                  <a:schemeClr val="bg2">
                    <a:lumMod val="50000"/>
                  </a:schemeClr>
                </a:solidFill>
              </a:rPr>
              <a:t>RELATIONSHIPS</a:t>
            </a:r>
            <a:endParaRPr kumimoji="0" lang="en-US" sz="1600" i="0" u="sng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A3AB250-5D94-2DE1-7425-26B4BE7AE0F3}"/>
              </a:ext>
            </a:extLst>
          </p:cNvPr>
          <p:cNvSpPr txBox="1"/>
          <p:nvPr/>
        </p:nvSpPr>
        <p:spPr>
          <a:xfrm>
            <a:off x="577006" y="4106270"/>
            <a:ext cx="1851603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BELONGS_TO_GENRE</a:t>
            </a:r>
          </a:p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SPOKEN_IN</a:t>
            </a:r>
          </a:p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PRODUCTION_COMPANY</a:t>
            </a:r>
          </a:p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PRODUCED_IN</a:t>
            </a:r>
          </a:p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ACTED_IN</a:t>
            </a:r>
          </a:p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DIRECTED_BY</a:t>
            </a:r>
          </a:p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WRITTEN_BY</a:t>
            </a:r>
          </a:p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PRODUCED_BY</a:t>
            </a:r>
          </a:p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COMPOSED_BY</a:t>
            </a:r>
          </a:p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DOP_BY</a:t>
            </a:r>
          </a:p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Triples Relation</a:t>
            </a:r>
          </a:p>
        </p:txBody>
      </p: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B5EFD22B-0D02-3FEC-B09C-6F401AD6D374}"/>
              </a:ext>
            </a:extLst>
          </p:cNvPr>
          <p:cNvCxnSpPr>
            <a:cxnSpLocks/>
            <a:stCxn id="5" idx="1"/>
            <a:endCxn id="114" idx="3"/>
          </p:cNvCxnSpPr>
          <p:nvPr/>
        </p:nvCxnSpPr>
        <p:spPr>
          <a:xfrm rot="16200000" flipV="1">
            <a:off x="5854806" y="3399091"/>
            <a:ext cx="71717" cy="14205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196BABF3-0FFE-51CF-47CA-5589FCC081E0}"/>
              </a:ext>
            </a:extLst>
          </p:cNvPr>
          <p:cNvCxnSpPr>
            <a:cxnSpLocks/>
            <a:stCxn id="114" idx="1"/>
          </p:cNvCxnSpPr>
          <p:nvPr/>
        </p:nvCxnSpPr>
        <p:spPr>
          <a:xfrm flipH="1" flipV="1">
            <a:off x="2408348" y="4061726"/>
            <a:ext cx="1233766" cy="11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788E5962-12C8-CF7A-688B-8C8C5EE5EF3F}"/>
              </a:ext>
            </a:extLst>
          </p:cNvPr>
          <p:cNvSpPr txBox="1"/>
          <p:nvPr/>
        </p:nvSpPr>
        <p:spPr>
          <a:xfrm>
            <a:off x="2374951" y="3760143"/>
            <a:ext cx="1361611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Neo4j-Admin Import</a:t>
            </a: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8ED34D97-B20D-28EE-FAC5-452028AEBCDB}"/>
              </a:ext>
            </a:extLst>
          </p:cNvPr>
          <p:cNvSpPr/>
          <p:nvPr/>
        </p:nvSpPr>
        <p:spPr>
          <a:xfrm>
            <a:off x="9904578" y="1665388"/>
            <a:ext cx="1538290" cy="378896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A4F608B-72DB-7916-49F6-5ECC6608C3FE}"/>
              </a:ext>
            </a:extLst>
          </p:cNvPr>
          <p:cNvSpPr txBox="1"/>
          <p:nvPr/>
        </p:nvSpPr>
        <p:spPr>
          <a:xfrm>
            <a:off x="9904577" y="1687633"/>
            <a:ext cx="1538291" cy="33855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chemeClr val="accent2"/>
                </a:solidFill>
                <a:latin typeface="Tw Cen MT" panose="020B0602020104020603"/>
              </a:rPr>
              <a:t>User Question</a:t>
            </a:r>
            <a:endParaRPr kumimoji="0" lang="en-US" sz="1600" b="1" i="0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87FCDFCB-5D3D-8778-F30A-9CE4603C6BBB}"/>
              </a:ext>
            </a:extLst>
          </p:cNvPr>
          <p:cNvSpPr/>
          <p:nvPr/>
        </p:nvSpPr>
        <p:spPr>
          <a:xfrm>
            <a:off x="9904578" y="2541879"/>
            <a:ext cx="1538290" cy="378896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9F08088-59E0-50F7-D485-550745769AD0}"/>
              </a:ext>
            </a:extLst>
          </p:cNvPr>
          <p:cNvSpPr txBox="1"/>
          <p:nvPr/>
        </p:nvSpPr>
        <p:spPr>
          <a:xfrm>
            <a:off x="9904577" y="2564124"/>
            <a:ext cx="1538291" cy="33855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chemeClr val="accent2"/>
                </a:solidFill>
                <a:latin typeface="Tw Cen MT" panose="020B0602020104020603"/>
              </a:rPr>
              <a:t>Answer</a:t>
            </a:r>
            <a:endParaRPr kumimoji="0" lang="en-US" sz="1600" b="1" i="0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A98767B4-8739-9F80-69DE-958C9C8DE841}"/>
              </a:ext>
            </a:extLst>
          </p:cNvPr>
          <p:cNvSpPr/>
          <p:nvPr/>
        </p:nvSpPr>
        <p:spPr>
          <a:xfrm rot="5400000">
            <a:off x="7794314" y="1629300"/>
            <a:ext cx="1903676" cy="1363855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B9381A0-41FF-CBD9-92BD-87F6C0F783F1}"/>
              </a:ext>
            </a:extLst>
          </p:cNvPr>
          <p:cNvSpPr txBox="1"/>
          <p:nvPr/>
        </p:nvSpPr>
        <p:spPr>
          <a:xfrm>
            <a:off x="8064063" y="1909931"/>
            <a:ext cx="1363855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Application Server</a:t>
            </a:r>
            <a:endParaRPr kumimoji="0" lang="en-US" sz="2000" b="1" i="0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750D1DB-1918-D129-D2E0-02C103C8B730}"/>
              </a:ext>
            </a:extLst>
          </p:cNvPr>
          <p:cNvCxnSpPr>
            <a:cxnSpLocks/>
            <a:stCxn id="123" idx="1"/>
          </p:cNvCxnSpPr>
          <p:nvPr/>
        </p:nvCxnSpPr>
        <p:spPr>
          <a:xfrm flipH="1">
            <a:off x="9196267" y="1856910"/>
            <a:ext cx="708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2E75896B-6623-9159-61A9-62C5E78B4072}"/>
              </a:ext>
            </a:extLst>
          </p:cNvPr>
          <p:cNvCxnSpPr>
            <a:cxnSpLocks/>
          </p:cNvCxnSpPr>
          <p:nvPr/>
        </p:nvCxnSpPr>
        <p:spPr>
          <a:xfrm>
            <a:off x="9196267" y="2736763"/>
            <a:ext cx="708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29EE0F77-1929-F464-0D6A-CCEF6AA41C15}"/>
              </a:ext>
            </a:extLst>
          </p:cNvPr>
          <p:cNvCxnSpPr>
            <a:cxnSpLocks/>
          </p:cNvCxnSpPr>
          <p:nvPr/>
        </p:nvCxnSpPr>
        <p:spPr>
          <a:xfrm flipH="1">
            <a:off x="5839929" y="1777711"/>
            <a:ext cx="22241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21B1E47D-04C8-3FFC-1BED-96BAEDCD0ECA}"/>
              </a:ext>
            </a:extLst>
          </p:cNvPr>
          <p:cNvSpPr txBox="1"/>
          <p:nvPr/>
        </p:nvSpPr>
        <p:spPr>
          <a:xfrm>
            <a:off x="6257236" y="1499916"/>
            <a:ext cx="1430706" cy="33855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Parse Question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F5405541-ECFC-4BD4-2EAB-E9BA4A45FFA3}"/>
              </a:ext>
            </a:extLst>
          </p:cNvPr>
          <p:cNvCxnSpPr>
            <a:cxnSpLocks/>
          </p:cNvCxnSpPr>
          <p:nvPr/>
        </p:nvCxnSpPr>
        <p:spPr>
          <a:xfrm>
            <a:off x="5844226" y="1901094"/>
            <a:ext cx="22241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66F9A48D-98CA-B78A-8DAA-515D5F1985C2}"/>
              </a:ext>
            </a:extLst>
          </p:cNvPr>
          <p:cNvSpPr txBox="1"/>
          <p:nvPr/>
        </p:nvSpPr>
        <p:spPr>
          <a:xfrm>
            <a:off x="6042861" y="1811165"/>
            <a:ext cx="1904438" cy="33855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accent2"/>
                </a:solidFill>
                <a:latin typeface="Tw Cen MT" panose="020B0602020104020603"/>
              </a:rPr>
              <a:t>Intent &amp; Entities</a:t>
            </a:r>
            <a:endParaRPr kumimoji="0" lang="en-US" sz="1600" i="0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BFE42320-7D12-9471-6D36-4EDC40D14654}"/>
              </a:ext>
            </a:extLst>
          </p:cNvPr>
          <p:cNvCxnSpPr>
            <a:cxnSpLocks/>
          </p:cNvCxnSpPr>
          <p:nvPr/>
        </p:nvCxnSpPr>
        <p:spPr>
          <a:xfrm flipH="1">
            <a:off x="5837788" y="2657767"/>
            <a:ext cx="22241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1" name="TextBox 200">
            <a:extLst>
              <a:ext uri="{FF2B5EF4-FFF2-40B4-BE49-F238E27FC236}">
                <a16:creationId xmlns:a16="http://schemas.microsoft.com/office/drawing/2014/main" id="{99DAAFCF-BFC1-8DEC-E73D-F67E58E40C5D}"/>
              </a:ext>
            </a:extLst>
          </p:cNvPr>
          <p:cNvSpPr txBox="1"/>
          <p:nvPr/>
        </p:nvSpPr>
        <p:spPr>
          <a:xfrm>
            <a:off x="6274145" y="2379972"/>
            <a:ext cx="1430706" cy="33855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accent2"/>
                </a:solidFill>
                <a:latin typeface="Tw Cen MT" panose="020B0602020104020603"/>
              </a:rPr>
              <a:t>Intent &amp; Entities</a:t>
            </a:r>
            <a:endParaRPr kumimoji="0" lang="en-US" sz="1600" i="0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89BB5FC2-8875-A1CA-7D8B-078FC71C8009}"/>
              </a:ext>
            </a:extLst>
          </p:cNvPr>
          <p:cNvCxnSpPr>
            <a:cxnSpLocks/>
          </p:cNvCxnSpPr>
          <p:nvPr/>
        </p:nvCxnSpPr>
        <p:spPr>
          <a:xfrm>
            <a:off x="5842085" y="2781150"/>
            <a:ext cx="22241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id="{ED62A9BC-5784-22E4-FD3A-1CD7F6EF0EF8}"/>
              </a:ext>
            </a:extLst>
          </p:cNvPr>
          <p:cNvSpPr txBox="1"/>
          <p:nvPr/>
        </p:nvSpPr>
        <p:spPr>
          <a:xfrm>
            <a:off x="6072470" y="2691221"/>
            <a:ext cx="1904438" cy="33855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accent2"/>
                </a:solidFill>
                <a:latin typeface="Tw Cen MT" panose="020B0602020104020603"/>
              </a:rPr>
              <a:t>Generated Response</a:t>
            </a:r>
            <a:endParaRPr kumimoji="0" lang="en-US" sz="1600" i="0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BB21B1AB-001B-366B-3161-D61BF7099DE1}"/>
              </a:ext>
            </a:extLst>
          </p:cNvPr>
          <p:cNvSpPr txBox="1"/>
          <p:nvPr/>
        </p:nvSpPr>
        <p:spPr>
          <a:xfrm>
            <a:off x="5117099" y="3791821"/>
            <a:ext cx="1674254" cy="33855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accent2"/>
                </a:solidFill>
                <a:latin typeface="Tw Cen MT" panose="020B0602020104020603"/>
              </a:rPr>
              <a:t>Movies &amp; Triples</a:t>
            </a:r>
            <a:endParaRPr kumimoji="0" lang="en-US" sz="1600" i="0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0D50CF70-4C8A-6F1B-02FC-2B4B7D5C69E9}"/>
              </a:ext>
            </a:extLst>
          </p:cNvPr>
          <p:cNvCxnSpPr>
            <a:cxnSpLocks/>
          </p:cNvCxnSpPr>
          <p:nvPr/>
        </p:nvCxnSpPr>
        <p:spPr>
          <a:xfrm flipH="1">
            <a:off x="2408348" y="2662064"/>
            <a:ext cx="2125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7" name="TextBox 206">
            <a:extLst>
              <a:ext uri="{FF2B5EF4-FFF2-40B4-BE49-F238E27FC236}">
                <a16:creationId xmlns:a16="http://schemas.microsoft.com/office/drawing/2014/main" id="{818B9397-2396-02A3-99BD-A242BC921042}"/>
              </a:ext>
            </a:extLst>
          </p:cNvPr>
          <p:cNvSpPr txBox="1"/>
          <p:nvPr/>
        </p:nvSpPr>
        <p:spPr>
          <a:xfrm>
            <a:off x="2503346" y="2384269"/>
            <a:ext cx="1821829" cy="33855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Generated Query</a:t>
            </a:r>
          </a:p>
        </p:txBody>
      </p: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3240B58F-F6DC-E6C7-37D1-483926F86F99}"/>
              </a:ext>
            </a:extLst>
          </p:cNvPr>
          <p:cNvCxnSpPr>
            <a:cxnSpLocks/>
          </p:cNvCxnSpPr>
          <p:nvPr/>
        </p:nvCxnSpPr>
        <p:spPr>
          <a:xfrm>
            <a:off x="2408348" y="2785447"/>
            <a:ext cx="2125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9" name="TextBox 208">
            <a:extLst>
              <a:ext uri="{FF2B5EF4-FFF2-40B4-BE49-F238E27FC236}">
                <a16:creationId xmlns:a16="http://schemas.microsoft.com/office/drawing/2014/main" id="{06ABD55A-FAA2-6FFD-D816-1C9B77DC53F7}"/>
              </a:ext>
            </a:extLst>
          </p:cNvPr>
          <p:cNvSpPr txBox="1"/>
          <p:nvPr/>
        </p:nvSpPr>
        <p:spPr>
          <a:xfrm>
            <a:off x="2418017" y="2695518"/>
            <a:ext cx="1904438" cy="33855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accent2"/>
                </a:solidFill>
                <a:latin typeface="Tw Cen MT" panose="020B0602020104020603"/>
              </a:rPr>
              <a:t>Query Result</a:t>
            </a:r>
            <a:endParaRPr kumimoji="0" lang="en-US" sz="1600" i="0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6087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3B833-48D7-1674-4341-44448B726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002203"/>
            <a:ext cx="9905999" cy="521970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Purpose:</a:t>
            </a:r>
            <a:r>
              <a:rPr lang="en-US" dirty="0"/>
              <a:t> Ensure consistency and error-free data for downstream processing..</a:t>
            </a:r>
          </a:p>
          <a:p>
            <a:r>
              <a:rPr lang="en-US" dirty="0"/>
              <a:t>Key Steps:</a:t>
            </a:r>
          </a:p>
          <a:p>
            <a:pPr lvl="1"/>
            <a:r>
              <a:rPr lang="en-US" dirty="0"/>
              <a:t>Removed rows with missing critical fields (e.g., title).</a:t>
            </a:r>
          </a:p>
          <a:p>
            <a:pPr lvl="1"/>
            <a:r>
              <a:rPr lang="en-US" dirty="0"/>
              <a:t>Replaced invalid/zero values with NA in numeric fields.</a:t>
            </a:r>
          </a:p>
          <a:p>
            <a:pPr lvl="1"/>
            <a:r>
              <a:rPr lang="en-US" dirty="0"/>
              <a:t>Standardized and normalized text fields.</a:t>
            </a:r>
          </a:p>
          <a:p>
            <a:pPr lvl="1"/>
            <a:r>
              <a:rPr lang="en-US" dirty="0"/>
              <a:t>Ensured consistency in date format.</a:t>
            </a:r>
          </a:p>
          <a:p>
            <a:pPr lvl="1"/>
            <a:r>
              <a:rPr lang="en-US" dirty="0"/>
              <a:t>Split multi-valued fields into lists, for relational mapping.</a:t>
            </a:r>
          </a:p>
          <a:p>
            <a:pPr lvl="1"/>
            <a:r>
              <a:rPr lang="en-US" dirty="0"/>
              <a:t>Removed duplicate records.</a:t>
            </a:r>
          </a:p>
          <a:p>
            <a:pPr lvl="1"/>
            <a:r>
              <a:rPr lang="en-US" dirty="0"/>
              <a:t>Finally saved cleaned data in MongoDB.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DB3BDF-02A5-7515-2889-198E61061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14300"/>
            <a:ext cx="9905998" cy="1091220"/>
          </a:xfrm>
        </p:spPr>
        <p:txBody>
          <a:bodyPr/>
          <a:lstStyle/>
          <a:p>
            <a:r>
              <a:rPr lang="en-US" u="sng" dirty="0">
                <a:solidFill>
                  <a:schemeClr val="bg2">
                    <a:lumMod val="75000"/>
                  </a:schemeClr>
                </a:solidFill>
              </a:rPr>
              <a:t>Data cleaning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843822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22968-845A-B2F3-F87F-AF7FE4D9E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3EDA0-E431-F5D3-6B41-D5C93E5D8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002052"/>
            <a:ext cx="9905999" cy="5219701"/>
          </a:xfrm>
        </p:spPr>
        <p:txBody>
          <a:bodyPr/>
          <a:lstStyle/>
          <a:p>
            <a:r>
              <a:rPr lang="en-US" dirty="0"/>
              <a:t>For NLP:</a:t>
            </a:r>
          </a:p>
          <a:p>
            <a:pPr lvl="1"/>
            <a:r>
              <a:rPr lang="en-US" dirty="0" err="1"/>
              <a:t>spaCy</a:t>
            </a:r>
            <a:r>
              <a:rPr lang="en-US" dirty="0"/>
              <a:t>, stanza, </a:t>
            </a:r>
            <a:r>
              <a:rPr lang="en-US" dirty="0" err="1"/>
              <a:t>CoreNLPClient</a:t>
            </a:r>
            <a:r>
              <a:rPr lang="en-US" dirty="0"/>
              <a:t>, urllib3, coreferences</a:t>
            </a:r>
          </a:p>
          <a:p>
            <a:r>
              <a:rPr lang="en-US" dirty="0"/>
              <a:t>For MongoDB:</a:t>
            </a:r>
          </a:p>
          <a:p>
            <a:pPr lvl="1"/>
            <a:r>
              <a:rPr lang="en-US" dirty="0" err="1"/>
              <a:t>MongoClient</a:t>
            </a:r>
            <a:endParaRPr lang="en-US" dirty="0"/>
          </a:p>
          <a:p>
            <a:r>
              <a:rPr lang="en-US" dirty="0"/>
              <a:t>For Neo4j:</a:t>
            </a:r>
          </a:p>
          <a:p>
            <a:pPr lvl="1"/>
            <a:r>
              <a:rPr lang="en-US" dirty="0" err="1"/>
              <a:t>GraphDatabase</a:t>
            </a:r>
            <a:endParaRPr lang="en-US" dirty="0"/>
          </a:p>
          <a:p>
            <a:r>
              <a:rPr lang="en-US" dirty="0"/>
              <a:t>For Web Application:</a:t>
            </a:r>
          </a:p>
          <a:p>
            <a:pPr lvl="1"/>
            <a:r>
              <a:rPr lang="en-US" dirty="0"/>
              <a:t>Flask, request, </a:t>
            </a:r>
            <a:r>
              <a:rPr lang="en-US" dirty="0" err="1"/>
              <a:t>render_template</a:t>
            </a:r>
            <a:endParaRPr lang="en-US" dirty="0"/>
          </a:p>
          <a:p>
            <a:pPr lvl="2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4E7B82-714A-EA74-508E-EF80E8986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849" y="139700"/>
            <a:ext cx="9796461" cy="1015020"/>
          </a:xfrm>
        </p:spPr>
        <p:txBody>
          <a:bodyPr/>
          <a:lstStyle/>
          <a:p>
            <a:r>
              <a:rPr lang="en-US" u="sng" dirty="0">
                <a:solidFill>
                  <a:schemeClr val="bg2">
                    <a:lumMod val="75000"/>
                  </a:schemeClr>
                </a:solidFill>
              </a:rPr>
              <a:t>Required Libraries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75356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17F81-60B7-301E-16AE-952661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50" y="12699"/>
            <a:ext cx="5573711" cy="526893"/>
          </a:xfrm>
        </p:spPr>
        <p:txBody>
          <a:bodyPr>
            <a:normAutofit/>
          </a:bodyPr>
          <a:lstStyle/>
          <a:p>
            <a:r>
              <a:rPr kumimoji="0" lang="en-US" sz="2400" i="0" u="sng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Cleaned MongoDB Data: </a:t>
            </a:r>
            <a:endParaRPr lang="en-US" u="sng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DD8589F-DD49-DDF7-5AB7-60B5AF5BE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7361" y="1312528"/>
            <a:ext cx="6695119" cy="3640471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39A1AC1-0020-AB11-10BB-B9A0529E1F7F}"/>
              </a:ext>
            </a:extLst>
          </p:cNvPr>
          <p:cNvSpPr txBox="1">
            <a:spLocks/>
          </p:cNvSpPr>
          <p:nvPr/>
        </p:nvSpPr>
        <p:spPr>
          <a:xfrm>
            <a:off x="4811883" y="800099"/>
            <a:ext cx="2938848" cy="541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u="sng" cap="none" dirty="0">
                <a:solidFill>
                  <a:schemeClr val="bg2">
                    <a:lumMod val="75000"/>
                  </a:schemeClr>
                </a:solidFill>
                <a:latin typeface="Tw Cen MT" panose="020B0602020104020603"/>
                <a:ea typeface="+mn-ea"/>
                <a:cs typeface="+mn-cs"/>
              </a:rPr>
              <a:t>Intermediate Output:</a:t>
            </a:r>
            <a:endParaRPr lang="en-US" u="sng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6B5121-0C08-71AE-518D-5FB0E0BE8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08" y="533709"/>
            <a:ext cx="4103992" cy="632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1688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686</TotalTime>
  <Words>1828</Words>
  <Application>Microsoft Office PowerPoint</Application>
  <PresentationFormat>Widescreen</PresentationFormat>
  <Paragraphs>239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Agency FB</vt:lpstr>
      <vt:lpstr>Algerian</vt:lpstr>
      <vt:lpstr>Aptos</vt:lpstr>
      <vt:lpstr>Arial</vt:lpstr>
      <vt:lpstr>Calibri</vt:lpstr>
      <vt:lpstr>JetBrains Mono</vt:lpstr>
      <vt:lpstr>Open Sans</vt:lpstr>
      <vt:lpstr>Tw Cen MT</vt:lpstr>
      <vt:lpstr>Circuit</vt:lpstr>
      <vt:lpstr>Big Data Final Project   Topic : QA system on movies dataset </vt:lpstr>
      <vt:lpstr>Goal:</vt:lpstr>
      <vt:lpstr>Real-World Applications of the Movie QA System:</vt:lpstr>
      <vt:lpstr>Data Description, Data Size, Data Collection Method:</vt:lpstr>
      <vt:lpstr>Platform Setting/System Configuration Procedures:</vt:lpstr>
      <vt:lpstr>System Design (Architecture):</vt:lpstr>
      <vt:lpstr>Data cleaning:</vt:lpstr>
      <vt:lpstr>Required Libraries:</vt:lpstr>
      <vt:lpstr>Cleaned MongoDB Data: </vt:lpstr>
      <vt:lpstr>NLP-Based Triple Extraction:</vt:lpstr>
      <vt:lpstr>CSV Data Preparation for Neo4j Admin Import:</vt:lpstr>
      <vt:lpstr>What is Neo4j and Why Use It?</vt:lpstr>
      <vt:lpstr>Problem Faced While Importing MongoDB Data into Neo4j:</vt:lpstr>
      <vt:lpstr>Neo4j Admin Bulk Import:</vt:lpstr>
      <vt:lpstr>Neo4J GRAPH visualization:</vt:lpstr>
      <vt:lpstr>Contents in neo4J:</vt:lpstr>
      <vt:lpstr>Problem Faced While Building the QA System:</vt:lpstr>
      <vt:lpstr>Predefined Cypher Queries for QA System</vt:lpstr>
      <vt:lpstr>Building Question answer system: </vt:lpstr>
      <vt:lpstr>Testing QA system on console: </vt:lpstr>
      <vt:lpstr>Building a user interface for QA system:  </vt:lpstr>
      <vt:lpstr>Conclusion and Project Impact: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Niteesh Nitin  Singh</dc:creator>
  <cp:lastModifiedBy>Dharmik Kurlawala</cp:lastModifiedBy>
  <cp:revision>18</cp:revision>
  <dcterms:created xsi:type="dcterms:W3CDTF">2024-12-03T16:34:11Z</dcterms:created>
  <dcterms:modified xsi:type="dcterms:W3CDTF">2025-01-06T21:35:02Z</dcterms:modified>
</cp:coreProperties>
</file>